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6" r:id="rId2"/>
    <p:sldId id="257" r:id="rId3"/>
    <p:sldId id="258" r:id="rId4"/>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j-lt"/>
        <a:ea typeface="+mj-ea"/>
        <a:cs typeface="+mj-cs"/>
        <a:sym typeface="Helvetica Neue"/>
      </a:defRPr>
    </a:lvl1pPr>
    <a:lvl2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j-lt"/>
        <a:ea typeface="+mj-ea"/>
        <a:cs typeface="+mj-cs"/>
        <a:sym typeface="Helvetica Neue"/>
      </a:defRPr>
    </a:lvl2pPr>
    <a:lvl3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j-lt"/>
        <a:ea typeface="+mj-ea"/>
        <a:cs typeface="+mj-cs"/>
        <a:sym typeface="Helvetica Neue"/>
      </a:defRPr>
    </a:lvl3pPr>
    <a:lvl4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j-lt"/>
        <a:ea typeface="+mj-ea"/>
        <a:cs typeface="+mj-cs"/>
        <a:sym typeface="Helvetica Neue"/>
      </a:defRPr>
    </a:lvl4pPr>
    <a:lvl5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j-lt"/>
        <a:ea typeface="+mj-ea"/>
        <a:cs typeface="+mj-cs"/>
        <a:sym typeface="Helvetica Neue"/>
      </a:defRPr>
    </a:lvl5pPr>
    <a:lvl6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j-lt"/>
        <a:ea typeface="+mj-ea"/>
        <a:cs typeface="+mj-cs"/>
        <a:sym typeface="Helvetica Neue"/>
      </a:defRPr>
    </a:lvl6pPr>
    <a:lvl7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j-lt"/>
        <a:ea typeface="+mj-ea"/>
        <a:cs typeface="+mj-cs"/>
        <a:sym typeface="Helvetica Neue"/>
      </a:defRPr>
    </a:lvl7pPr>
    <a:lvl8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j-lt"/>
        <a:ea typeface="+mj-ea"/>
        <a:cs typeface="+mj-cs"/>
        <a:sym typeface="Helvetica Neue"/>
      </a:defRPr>
    </a:lvl8pPr>
    <a:lvl9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j-lt"/>
        <a:ea typeface="+mj-ea"/>
        <a:cs typeface="+mj-cs"/>
        <a:sym typeface="Helvetica Neue"/>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ia Sissons" initials="M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FFF"/>
          </a:solidFill>
        </a:fill>
      </a:tcStyle>
    </a:wholeTbl>
    <a:band2H>
      <a:tcTxStyle/>
      <a:tcStyle>
        <a:tcBdr/>
        <a:fill>
          <a:solidFill>
            <a:srgbClr val="E6F0F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F0CC"/>
          </a:solidFill>
        </a:fill>
      </a:tcStyle>
    </a:wholeTbl>
    <a:band2H>
      <a:tcTxStyle/>
      <a:tcStyle>
        <a:tcBdr/>
        <a:fill>
          <a:solidFill>
            <a:srgbClr val="EAF8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CDDF"/>
          </a:solidFill>
        </a:fill>
      </a:tcStyle>
    </a:wholeTbl>
    <a:band2H>
      <a:tcTxStyle/>
      <a:tcStyle>
        <a:tcBdr/>
        <a:fill>
          <a:solidFill>
            <a:srgbClr val="FFE8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5E5E5E"/>
        </a:fontRef>
        <a:srgbClr val="5E5E5E"/>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9E9E9"/>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5E5E5E"/>
        </a:fontRef>
        <a:srgbClr val="5E5E5E"/>
      </a:tcTxStyle>
      <a:tcStyle>
        <a:tcBdr>
          <a:left>
            <a:ln w="12700" cap="flat">
              <a:noFill/>
              <a:miter lim="400000"/>
            </a:ln>
          </a:left>
          <a:right>
            <a:ln w="12700" cap="flat">
              <a:noFill/>
              <a:miter lim="400000"/>
            </a:ln>
          </a:right>
          <a:top>
            <a:ln w="50800" cap="flat">
              <a:solidFill>
                <a:srgbClr val="5E5E5E"/>
              </a:solidFill>
              <a:prstDash val="solid"/>
              <a:round/>
            </a:ln>
          </a:top>
          <a:bottom>
            <a:ln w="25400" cap="flat">
              <a:solidFill>
                <a:srgbClr val="5E5E5E"/>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5E5E5E"/>
              </a:solidFill>
              <a:prstDash val="solid"/>
              <a:round/>
            </a:ln>
          </a:top>
          <a:bottom>
            <a:ln w="25400" cap="flat">
              <a:solidFill>
                <a:srgbClr val="5E5E5E"/>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D1D1"/>
          </a:solidFill>
        </a:fill>
      </a:tcStyle>
    </a:wholeTbl>
    <a:band2H>
      <a:tcTxStyle/>
      <a:tcStyle>
        <a:tcBdr/>
        <a:fill>
          <a:solidFill>
            <a:srgbClr val="E9E9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E5E5E"/>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E5E5E"/>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E5E5E"/>
          </a:solidFill>
        </a:fill>
      </a:tcStyle>
    </a:firstRow>
  </a:tblStyle>
  <a:tblStyle styleId="{2708684C-4D16-4618-839F-0558EEFCDFE6}" styleName="">
    <a:tblBg/>
    <a:wholeTbl>
      <a:tcTxStyle b="off" i="off">
        <a:fontRef idx="maj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12700" cap="flat">
              <a:solidFill>
                <a:srgbClr val="5E5E5E"/>
              </a:solidFill>
              <a:prstDash val="solid"/>
              <a:round/>
            </a:ln>
          </a:top>
          <a:bottom>
            <a:ln w="127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solidFill>
            <a:srgbClr val="5E5E5E">
              <a:alpha val="20000"/>
            </a:srgbClr>
          </a:solidFill>
        </a:fill>
      </a:tcStyle>
    </a:wholeTbl>
    <a:band2H>
      <a:tcTxStyle/>
      <a:tcStyle>
        <a:tcBdr/>
        <a:fill>
          <a:solidFill>
            <a:srgbClr val="FFFFFF"/>
          </a:solidFill>
        </a:fill>
      </a:tcStyle>
    </a:band2H>
    <a:firstCol>
      <a:tcTxStyle b="on" i="off">
        <a:fontRef idx="maj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12700" cap="flat">
              <a:solidFill>
                <a:srgbClr val="5E5E5E"/>
              </a:solidFill>
              <a:prstDash val="solid"/>
              <a:round/>
            </a:ln>
          </a:top>
          <a:bottom>
            <a:ln w="127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solidFill>
            <a:srgbClr val="5E5E5E">
              <a:alpha val="20000"/>
            </a:srgbClr>
          </a:solidFill>
        </a:fill>
      </a:tcStyle>
    </a:firstCol>
    <a:lastRow>
      <a:tcTxStyle b="on" i="off">
        <a:fontRef idx="maj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50800" cap="flat">
              <a:solidFill>
                <a:srgbClr val="5E5E5E"/>
              </a:solidFill>
              <a:prstDash val="solid"/>
              <a:round/>
            </a:ln>
          </a:top>
          <a:bottom>
            <a:ln w="127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noFill/>
        </a:fill>
      </a:tcStyle>
    </a:lastRow>
    <a:firstRow>
      <a:tcTxStyle b="on" i="off">
        <a:fontRef idx="maj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12700" cap="flat">
              <a:solidFill>
                <a:srgbClr val="5E5E5E"/>
              </a:solidFill>
              <a:prstDash val="solid"/>
              <a:round/>
            </a:ln>
          </a:top>
          <a:bottom>
            <a:ln w="254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3447" autoAdjust="0"/>
  </p:normalViewPr>
  <p:slideViewPr>
    <p:cSldViewPr snapToGrid="0">
      <p:cViewPr>
        <p:scale>
          <a:sx n="50" d="100"/>
          <a:sy n="50" d="100"/>
        </p:scale>
        <p:origin x="436" y="-50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5-05-20T12:57:54.565" idx="1">
    <p:pos x="-2168" y="1054"/>
    <p:text/>
    <p:extLst>
      <p:ext uri="{C676402C-5697-4E1C-873F-D02D1690AC5C}">
        <p15:threadingInfo xmlns:p15="http://schemas.microsoft.com/office/powerpoint/2012/main" timeZoneBias="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8" name="Shape 148"/>
          <p:cNvSpPr>
            <a:spLocks noGrp="1" noRot="1" noChangeAspect="1"/>
          </p:cNvSpPr>
          <p:nvPr>
            <p:ph type="sldImg"/>
          </p:nvPr>
        </p:nvSpPr>
        <p:spPr>
          <a:xfrm>
            <a:off x="1143000" y="685800"/>
            <a:ext cx="4572000" cy="3429000"/>
          </a:xfrm>
          <a:prstGeom prst="rect">
            <a:avLst/>
          </a:prstGeom>
        </p:spPr>
        <p:txBody>
          <a:bodyPr/>
          <a:lstStyle/>
          <a:p>
            <a:endParaRPr/>
          </a:p>
        </p:txBody>
      </p:sp>
      <p:sp>
        <p:nvSpPr>
          <p:cNvPr id="149" name="Shape 14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j-lt"/>
        <a:ea typeface="+mj-ea"/>
        <a:cs typeface="+mj-cs"/>
        <a:sym typeface="Helvetica Neue"/>
      </a:defRPr>
    </a:lvl1pPr>
    <a:lvl2pPr indent="228600" defTabSz="457200" latinLnBrk="0">
      <a:lnSpc>
        <a:spcPct val="117999"/>
      </a:lnSpc>
      <a:defRPr sz="2200">
        <a:latin typeface="+mj-lt"/>
        <a:ea typeface="+mj-ea"/>
        <a:cs typeface="+mj-cs"/>
        <a:sym typeface="Helvetica Neue"/>
      </a:defRPr>
    </a:lvl2pPr>
    <a:lvl3pPr indent="457200" defTabSz="457200" latinLnBrk="0">
      <a:lnSpc>
        <a:spcPct val="117999"/>
      </a:lnSpc>
      <a:defRPr sz="2200">
        <a:latin typeface="+mj-lt"/>
        <a:ea typeface="+mj-ea"/>
        <a:cs typeface="+mj-cs"/>
        <a:sym typeface="Helvetica Neue"/>
      </a:defRPr>
    </a:lvl3pPr>
    <a:lvl4pPr indent="685800" defTabSz="457200" latinLnBrk="0">
      <a:lnSpc>
        <a:spcPct val="117999"/>
      </a:lnSpc>
      <a:defRPr sz="2200">
        <a:latin typeface="+mj-lt"/>
        <a:ea typeface="+mj-ea"/>
        <a:cs typeface="+mj-cs"/>
        <a:sym typeface="Helvetica Neue"/>
      </a:defRPr>
    </a:lvl4pPr>
    <a:lvl5pPr indent="914400" defTabSz="457200" latinLnBrk="0">
      <a:lnSpc>
        <a:spcPct val="117999"/>
      </a:lnSpc>
      <a:defRPr sz="2200">
        <a:latin typeface="+mj-lt"/>
        <a:ea typeface="+mj-ea"/>
        <a:cs typeface="+mj-cs"/>
        <a:sym typeface="Helvetica Neue"/>
      </a:defRPr>
    </a:lvl5pPr>
    <a:lvl6pPr indent="1143000" defTabSz="457200" latinLnBrk="0">
      <a:lnSpc>
        <a:spcPct val="117999"/>
      </a:lnSpc>
      <a:defRPr sz="2200">
        <a:latin typeface="+mj-lt"/>
        <a:ea typeface="+mj-ea"/>
        <a:cs typeface="+mj-cs"/>
        <a:sym typeface="Helvetica Neue"/>
      </a:defRPr>
    </a:lvl6pPr>
    <a:lvl7pPr indent="1371600" defTabSz="457200" latinLnBrk="0">
      <a:lnSpc>
        <a:spcPct val="117999"/>
      </a:lnSpc>
      <a:defRPr sz="2200">
        <a:latin typeface="+mj-lt"/>
        <a:ea typeface="+mj-ea"/>
        <a:cs typeface="+mj-cs"/>
        <a:sym typeface="Helvetica Neue"/>
      </a:defRPr>
    </a:lvl7pPr>
    <a:lvl8pPr indent="1600200" defTabSz="457200" latinLnBrk="0">
      <a:lnSpc>
        <a:spcPct val="117999"/>
      </a:lnSpc>
      <a:defRPr sz="2200">
        <a:latin typeface="+mj-lt"/>
        <a:ea typeface="+mj-ea"/>
        <a:cs typeface="+mj-cs"/>
        <a:sym typeface="Helvetica Neue"/>
      </a:defRPr>
    </a:lvl8pPr>
    <a:lvl9pPr indent="1828800" defTabSz="457200" latinLnBrk="0">
      <a:lnSpc>
        <a:spcPct val="117999"/>
      </a:lnSpc>
      <a:defRPr sz="2200">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p:spTree>
      <p:nvGrpSpPr>
        <p:cNvPr id="1" name=""/>
        <p:cNvGrpSpPr/>
        <p:nvPr/>
      </p:nvGrpSpPr>
      <p:grpSpPr>
        <a:xfrm>
          <a:off x="0" y="0"/>
          <a:ext cx="0" cy="0"/>
          <a:chOff x="0" y="0"/>
          <a:chExt cx="0" cy="0"/>
        </a:xfrm>
      </p:grpSpPr>
      <p:sp>
        <p:nvSpPr>
          <p:cNvPr id="11" name="Body Level One…"/>
          <p:cNvSpPr txBox="1">
            <a:spLocks noGrp="1"/>
          </p:cNvSpPr>
          <p:nvPr>
            <p:ph type="body" sz="quarter" idx="1" hasCustomPrompt="1"/>
          </p:nvPr>
        </p:nvSpPr>
        <p:spPr>
          <a:xfrm>
            <a:off x="698500" y="8657487"/>
            <a:ext cx="11607801" cy="461061"/>
          </a:xfrm>
          <a:prstGeom prst="rect">
            <a:avLst/>
          </a:prstGeom>
        </p:spPr>
        <p:txBody>
          <a:bodyPr anchor="b"/>
          <a:lstStyle>
            <a:lvl1pPr marL="0" indent="0" defTabSz="563540">
              <a:lnSpc>
                <a:spcPct val="100000"/>
              </a:lnSpc>
              <a:spcBef>
                <a:spcPts val="0"/>
              </a:spcBef>
              <a:buSzTx/>
              <a:buNone/>
              <a:defRPr sz="2300" b="1"/>
            </a:lvl1pPr>
            <a:lvl2pPr marL="673100" indent="-292100" defTabSz="563540">
              <a:lnSpc>
                <a:spcPct val="100000"/>
              </a:lnSpc>
              <a:spcBef>
                <a:spcPts val="0"/>
              </a:spcBef>
              <a:defRPr sz="2300" b="1"/>
            </a:lvl2pPr>
            <a:lvl3pPr marL="1054100" indent="-292100" defTabSz="563540">
              <a:lnSpc>
                <a:spcPct val="100000"/>
              </a:lnSpc>
              <a:spcBef>
                <a:spcPts val="0"/>
              </a:spcBef>
              <a:defRPr sz="2300" b="1"/>
            </a:lvl3pPr>
            <a:lvl4pPr marL="1435100" indent="-292100" defTabSz="563540">
              <a:lnSpc>
                <a:spcPct val="100000"/>
              </a:lnSpc>
              <a:spcBef>
                <a:spcPts val="0"/>
              </a:spcBef>
              <a:defRPr sz="2300" b="1"/>
            </a:lvl4pPr>
            <a:lvl5pPr marL="1816100" indent="-292100" defTabSz="563540">
              <a:lnSpc>
                <a:spcPct val="100000"/>
              </a:lnSpc>
              <a:spcBef>
                <a:spcPts val="0"/>
              </a:spcBef>
              <a:defRPr sz="2300" b="1"/>
            </a:lvl5pPr>
          </a:lstStyle>
          <a:p>
            <a:r>
              <a:t>Author and Date</a:t>
            </a:r>
          </a:p>
          <a:p>
            <a:pPr lvl="1"/>
            <a:endParaRPr/>
          </a:p>
          <a:p>
            <a:pPr lvl="2"/>
            <a:endParaRPr/>
          </a:p>
          <a:p>
            <a:pPr lvl="3"/>
            <a:endParaRPr/>
          </a:p>
          <a:p>
            <a:pPr lvl="4"/>
            <a:endParaRPr/>
          </a:p>
        </p:txBody>
      </p:sp>
      <p:sp>
        <p:nvSpPr>
          <p:cNvPr id="12" name="Presentation Title"/>
          <p:cNvSpPr txBox="1">
            <a:spLocks noGrp="1"/>
          </p:cNvSpPr>
          <p:nvPr>
            <p:ph type="title" hasCustomPrompt="1"/>
          </p:nvPr>
        </p:nvSpPr>
        <p:spPr>
          <a:xfrm>
            <a:off x="698500" y="1854200"/>
            <a:ext cx="11609058" cy="3302000"/>
          </a:xfrm>
          <a:prstGeom prst="rect">
            <a:avLst/>
          </a:prstGeom>
        </p:spPr>
        <p:txBody>
          <a:bodyPr anchor="b"/>
          <a:lstStyle>
            <a:lvl1pPr>
              <a:defRPr sz="8200" spc="-164"/>
            </a:lvl1pPr>
          </a:lstStyle>
          <a:p>
            <a:r>
              <a:t>Presentation Title</a:t>
            </a:r>
          </a:p>
        </p:txBody>
      </p:sp>
      <p:sp>
        <p:nvSpPr>
          <p:cNvPr id="13" name="Body Level One…"/>
          <p:cNvSpPr txBox="1">
            <a:spLocks noGrp="1"/>
          </p:cNvSpPr>
          <p:nvPr>
            <p:ph type="body" sz="quarter" idx="21" hasCustomPrompt="1"/>
          </p:nvPr>
        </p:nvSpPr>
        <p:spPr>
          <a:xfrm>
            <a:off x="698500" y="5105400"/>
            <a:ext cx="11607800" cy="1456399"/>
          </a:xfrm>
          <a:prstGeom prst="rect">
            <a:avLst/>
          </a:prstGeom>
        </p:spPr>
        <p:txBody>
          <a:bodyPr/>
          <a:lstStyle>
            <a:lvl1pPr marL="0" indent="0" defTabSz="587022">
              <a:lnSpc>
                <a:spcPct val="100000"/>
              </a:lnSpc>
              <a:spcBef>
                <a:spcPts val="0"/>
              </a:spcBef>
              <a:buSzTx/>
              <a:buNone/>
              <a:defRPr sz="3800" b="1"/>
            </a:lvl1pPr>
          </a:lstStyle>
          <a:p>
            <a:r>
              <a:t>Presentation Subtitle</a:t>
            </a:r>
          </a:p>
        </p:txBody>
      </p:sp>
      <p:sp>
        <p:nvSpPr>
          <p:cNvPr id="14" name="Slide Number"/>
          <p:cNvSpPr txBox="1">
            <a:spLocks noGrp="1"/>
          </p:cNvSpPr>
          <p:nvPr>
            <p:ph type="sldNum" sz="quarter" idx="2"/>
          </p:nvPr>
        </p:nvSpPr>
        <p:spPr>
          <a:xfrm>
            <a:off x="6353454" y="9220201"/>
            <a:ext cx="297892" cy="287478"/>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Statement">
    <p:spTree>
      <p:nvGrpSpPr>
        <p:cNvPr id="1" name=""/>
        <p:cNvGrpSpPr/>
        <p:nvPr/>
      </p:nvGrpSpPr>
      <p:grpSpPr>
        <a:xfrm>
          <a:off x="0" y="0"/>
          <a:ext cx="0" cy="0"/>
          <a:chOff x="0" y="0"/>
          <a:chExt cx="0" cy="0"/>
        </a:xfrm>
      </p:grpSpPr>
      <p:sp>
        <p:nvSpPr>
          <p:cNvPr id="98" name="Body Level One…"/>
          <p:cNvSpPr txBox="1">
            <a:spLocks noGrp="1"/>
          </p:cNvSpPr>
          <p:nvPr>
            <p:ph type="body" sz="half" idx="1" hasCustomPrompt="1"/>
          </p:nvPr>
        </p:nvSpPr>
        <p:spPr>
          <a:xfrm>
            <a:off x="698500" y="3568700"/>
            <a:ext cx="11607800" cy="2617789"/>
          </a:xfrm>
          <a:prstGeom prst="rect">
            <a:avLst/>
          </a:prstGeom>
        </p:spPr>
        <p:txBody>
          <a:bodyPr anchor="ctr"/>
          <a:lstStyle>
            <a:lvl1pPr marL="0" indent="0" algn="ctr">
              <a:lnSpc>
                <a:spcPct val="80000"/>
              </a:lnSpc>
              <a:spcBef>
                <a:spcPts val="0"/>
              </a:spcBef>
              <a:buSzTx/>
              <a:buNone/>
              <a:defRPr sz="8200" spc="-164">
                <a:latin typeface="Helvetica Neue Medium"/>
                <a:ea typeface="Helvetica Neue Medium"/>
                <a:cs typeface="Helvetica Neue Medium"/>
                <a:sym typeface="Helvetica Neue Medium"/>
              </a:defRPr>
            </a:lvl1pPr>
            <a:lvl2pPr marL="0" indent="0" algn="ctr">
              <a:lnSpc>
                <a:spcPct val="80000"/>
              </a:lnSpc>
              <a:spcBef>
                <a:spcPts val="0"/>
              </a:spcBef>
              <a:buSzTx/>
              <a:buNone/>
              <a:defRPr sz="8200" spc="-164">
                <a:latin typeface="Helvetica Neue Medium"/>
                <a:ea typeface="Helvetica Neue Medium"/>
                <a:cs typeface="Helvetica Neue Medium"/>
                <a:sym typeface="Helvetica Neue Medium"/>
              </a:defRPr>
            </a:lvl2pPr>
            <a:lvl3pPr marL="0" indent="0" algn="ctr">
              <a:lnSpc>
                <a:spcPct val="80000"/>
              </a:lnSpc>
              <a:spcBef>
                <a:spcPts val="0"/>
              </a:spcBef>
              <a:buSzTx/>
              <a:buNone/>
              <a:defRPr sz="8200" spc="-164">
                <a:latin typeface="Helvetica Neue Medium"/>
                <a:ea typeface="Helvetica Neue Medium"/>
                <a:cs typeface="Helvetica Neue Medium"/>
                <a:sym typeface="Helvetica Neue Medium"/>
              </a:defRPr>
            </a:lvl3pPr>
            <a:lvl4pPr marL="0" indent="0" algn="ctr">
              <a:lnSpc>
                <a:spcPct val="80000"/>
              </a:lnSpc>
              <a:spcBef>
                <a:spcPts val="0"/>
              </a:spcBef>
              <a:buSzTx/>
              <a:buNone/>
              <a:defRPr sz="8200" spc="-164">
                <a:latin typeface="Helvetica Neue Medium"/>
                <a:ea typeface="Helvetica Neue Medium"/>
                <a:cs typeface="Helvetica Neue Medium"/>
                <a:sym typeface="Helvetica Neue Medium"/>
              </a:defRPr>
            </a:lvl4pPr>
            <a:lvl5pPr marL="0" indent="0" algn="ctr">
              <a:lnSpc>
                <a:spcPct val="80000"/>
              </a:lnSpc>
              <a:spcBef>
                <a:spcPts val="0"/>
              </a:spcBef>
              <a:buSzTx/>
              <a:buNone/>
              <a:defRPr sz="8200" spc="-164">
                <a:latin typeface="Helvetica Neue Medium"/>
                <a:ea typeface="Helvetica Neue Medium"/>
                <a:cs typeface="Helvetica Neue Medium"/>
                <a:sym typeface="Helvetica Neue Medium"/>
              </a:defRPr>
            </a:lvl5pPr>
          </a:lstStyle>
          <a:p>
            <a:r>
              <a:t>Statement</a:t>
            </a:r>
          </a:p>
          <a:p>
            <a:pPr lvl="1"/>
            <a:endParaRPr/>
          </a:p>
          <a:p>
            <a:pPr lvl="2"/>
            <a:endParaRPr/>
          </a:p>
          <a:p>
            <a:pPr lvl="3"/>
            <a:endParaRPr/>
          </a:p>
          <a:p>
            <a:pPr lvl="4"/>
            <a:endParaRPr/>
          </a:p>
        </p:txBody>
      </p:sp>
      <p:sp>
        <p:nvSpPr>
          <p:cNvPr id="9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ig Fact">
    <p:spTree>
      <p:nvGrpSpPr>
        <p:cNvPr id="1" name=""/>
        <p:cNvGrpSpPr/>
        <p:nvPr/>
      </p:nvGrpSpPr>
      <p:grpSpPr>
        <a:xfrm>
          <a:off x="0" y="0"/>
          <a:ext cx="0" cy="0"/>
          <a:chOff x="0" y="0"/>
          <a:chExt cx="0" cy="0"/>
        </a:xfrm>
      </p:grpSpPr>
      <p:sp>
        <p:nvSpPr>
          <p:cNvPr id="106" name="Body Level One…"/>
          <p:cNvSpPr txBox="1">
            <a:spLocks noGrp="1"/>
          </p:cNvSpPr>
          <p:nvPr>
            <p:ph type="body" sz="quarter" idx="1" hasCustomPrompt="1"/>
          </p:nvPr>
        </p:nvSpPr>
        <p:spPr>
          <a:xfrm>
            <a:off x="698500" y="6209979"/>
            <a:ext cx="11607800" cy="671804"/>
          </a:xfrm>
          <a:prstGeom prst="rect">
            <a:avLst/>
          </a:prstGeom>
        </p:spPr>
        <p:txBody>
          <a:bodyPr/>
          <a:lstStyle>
            <a:lvl1pPr marL="0" indent="0" algn="ctr">
              <a:lnSpc>
                <a:spcPct val="100000"/>
              </a:lnSpc>
              <a:spcBef>
                <a:spcPts val="0"/>
              </a:spcBef>
              <a:buSzTx/>
              <a:buNone/>
              <a:defRPr sz="3800" b="1"/>
            </a:lvl1pPr>
            <a:lvl2pPr marL="863600" indent="-482600" algn="ctr">
              <a:lnSpc>
                <a:spcPct val="100000"/>
              </a:lnSpc>
              <a:spcBef>
                <a:spcPts val="0"/>
              </a:spcBef>
              <a:defRPr sz="3800" b="1"/>
            </a:lvl2pPr>
            <a:lvl3pPr marL="1244600" indent="-482600" algn="ctr">
              <a:lnSpc>
                <a:spcPct val="100000"/>
              </a:lnSpc>
              <a:spcBef>
                <a:spcPts val="0"/>
              </a:spcBef>
              <a:defRPr sz="3800" b="1"/>
            </a:lvl3pPr>
            <a:lvl4pPr marL="1625600" indent="-482600" algn="ctr">
              <a:lnSpc>
                <a:spcPct val="100000"/>
              </a:lnSpc>
              <a:spcBef>
                <a:spcPts val="0"/>
              </a:spcBef>
              <a:defRPr sz="3800" b="1"/>
            </a:lvl4pPr>
            <a:lvl5pPr marL="2006600" indent="-482600" algn="ctr">
              <a:lnSpc>
                <a:spcPct val="100000"/>
              </a:lnSpc>
              <a:spcBef>
                <a:spcPts val="0"/>
              </a:spcBef>
              <a:defRPr sz="3800" b="1"/>
            </a:lvl5pPr>
          </a:lstStyle>
          <a:p>
            <a:r>
              <a:t>Fact information</a:t>
            </a:r>
          </a:p>
          <a:p>
            <a:pPr lvl="1"/>
            <a:endParaRPr/>
          </a:p>
          <a:p>
            <a:pPr lvl="2"/>
            <a:endParaRPr/>
          </a:p>
          <a:p>
            <a:pPr lvl="3"/>
            <a:endParaRPr/>
          </a:p>
          <a:p>
            <a:pPr lvl="4"/>
            <a:endParaRPr/>
          </a:p>
        </p:txBody>
      </p:sp>
      <p:sp>
        <p:nvSpPr>
          <p:cNvPr id="107" name="Body Level One…"/>
          <p:cNvSpPr txBox="1">
            <a:spLocks noGrp="1"/>
          </p:cNvSpPr>
          <p:nvPr>
            <p:ph type="body" idx="21" hasCustomPrompt="1"/>
          </p:nvPr>
        </p:nvSpPr>
        <p:spPr>
          <a:xfrm>
            <a:off x="698500" y="999065"/>
            <a:ext cx="11607800" cy="5210915"/>
          </a:xfrm>
          <a:prstGeom prst="rect">
            <a:avLst/>
          </a:prstGeom>
        </p:spPr>
        <p:txBody>
          <a:bodyPr anchor="b"/>
          <a:lstStyle/>
          <a:p>
            <a:pPr marL="0" lvl="4" indent="1207008" algn="ctr" defTabSz="762929">
              <a:lnSpc>
                <a:spcPct val="80000"/>
              </a:lnSpc>
              <a:spcBef>
                <a:spcPts val="0"/>
              </a:spcBef>
              <a:buSzTx/>
              <a:buNone/>
              <a:defRPr sz="7744" b="1" spc="-88"/>
            </a:pPr>
            <a:r>
              <a:t>100%
</a:t>
            </a:r>
          </a:p>
        </p:txBody>
      </p:sp>
      <p:sp>
        <p:nvSpPr>
          <p:cNvPr id="10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115" name="Body Level One…"/>
          <p:cNvSpPr txBox="1">
            <a:spLocks noGrp="1"/>
          </p:cNvSpPr>
          <p:nvPr>
            <p:ph type="body" sz="half" idx="1" hasCustomPrompt="1"/>
          </p:nvPr>
        </p:nvSpPr>
        <p:spPr>
          <a:xfrm>
            <a:off x="736600" y="3721100"/>
            <a:ext cx="11531600" cy="2324100"/>
          </a:xfrm>
          <a:prstGeom prst="rect">
            <a:avLst/>
          </a:prstGeom>
        </p:spPr>
        <p:txBody>
          <a:bodyPr anchor="ctr"/>
          <a:lstStyle>
            <a:lvl1pPr marL="342900" indent="-228600">
              <a:spcBef>
                <a:spcPts val="0"/>
              </a:spcBef>
              <a:buSzTx/>
              <a:buNone/>
              <a:defRPr sz="6000" spc="-119">
                <a:latin typeface="Helvetica Neue Medium"/>
                <a:ea typeface="Helvetica Neue Medium"/>
                <a:cs typeface="Helvetica Neue Medium"/>
                <a:sym typeface="Helvetica Neue Medium"/>
              </a:defRPr>
            </a:lvl1pPr>
            <a:lvl2pPr marL="342900" indent="114300">
              <a:spcBef>
                <a:spcPts val="0"/>
              </a:spcBef>
              <a:buSzTx/>
              <a:buNone/>
              <a:defRPr sz="6000" spc="-119">
                <a:latin typeface="Helvetica Neue Medium"/>
                <a:ea typeface="Helvetica Neue Medium"/>
                <a:cs typeface="Helvetica Neue Medium"/>
                <a:sym typeface="Helvetica Neue Medium"/>
              </a:defRPr>
            </a:lvl2pPr>
            <a:lvl3pPr marL="342900" indent="114300">
              <a:spcBef>
                <a:spcPts val="0"/>
              </a:spcBef>
              <a:buSzTx/>
              <a:buNone/>
              <a:defRPr sz="6000" spc="-119">
                <a:latin typeface="Helvetica Neue Medium"/>
                <a:ea typeface="Helvetica Neue Medium"/>
                <a:cs typeface="Helvetica Neue Medium"/>
                <a:sym typeface="Helvetica Neue Medium"/>
              </a:defRPr>
            </a:lvl3pPr>
            <a:lvl4pPr marL="342900" indent="114300">
              <a:spcBef>
                <a:spcPts val="0"/>
              </a:spcBef>
              <a:buSzTx/>
              <a:buNone/>
              <a:defRPr sz="6000" spc="-119">
                <a:latin typeface="Helvetica Neue Medium"/>
                <a:ea typeface="Helvetica Neue Medium"/>
                <a:cs typeface="Helvetica Neue Medium"/>
                <a:sym typeface="Helvetica Neue Medium"/>
              </a:defRPr>
            </a:lvl4pPr>
            <a:lvl5pPr marL="342900" indent="114300">
              <a:spcBef>
                <a:spcPts val="0"/>
              </a:spcBef>
              <a:buSzTx/>
              <a:buNone/>
              <a:defRPr sz="6000" spc="-119">
                <a:latin typeface="Helvetica Neue Medium"/>
                <a:ea typeface="Helvetica Neue Medium"/>
                <a:cs typeface="Helvetica Neue Medium"/>
                <a:sym typeface="Helvetica Neue Medium"/>
              </a:defRPr>
            </a:lvl5pPr>
          </a:lstStyle>
          <a:p>
            <a:r>
              <a:t>“Notable Quote”</a:t>
            </a:r>
          </a:p>
          <a:p>
            <a:pPr lvl="1"/>
            <a:endParaRPr/>
          </a:p>
          <a:p>
            <a:pPr lvl="2"/>
            <a:endParaRPr/>
          </a:p>
          <a:p>
            <a:pPr lvl="3"/>
            <a:endParaRPr/>
          </a:p>
          <a:p>
            <a:pPr lvl="4"/>
            <a:endParaRPr/>
          </a:p>
        </p:txBody>
      </p:sp>
      <p:sp>
        <p:nvSpPr>
          <p:cNvPr id="116" name="Attribution"/>
          <p:cNvSpPr txBox="1">
            <a:spLocks noGrp="1"/>
          </p:cNvSpPr>
          <p:nvPr>
            <p:ph type="body" sz="quarter" idx="21" hasCustomPrompt="1"/>
          </p:nvPr>
        </p:nvSpPr>
        <p:spPr>
          <a:xfrm>
            <a:off x="1219200" y="6426200"/>
            <a:ext cx="11049000" cy="461060"/>
          </a:xfrm>
          <a:prstGeom prst="rect">
            <a:avLst/>
          </a:prstGeom>
        </p:spPr>
        <p:txBody>
          <a:bodyPr/>
          <a:lstStyle>
            <a:lvl1pPr marL="0" indent="0" defTabSz="563540">
              <a:lnSpc>
                <a:spcPct val="100000"/>
              </a:lnSpc>
              <a:spcBef>
                <a:spcPts val="0"/>
              </a:spcBef>
              <a:buSzTx/>
              <a:buNone/>
              <a:defRPr sz="2300" b="1"/>
            </a:lvl1pPr>
          </a:lstStyle>
          <a:p>
            <a:r>
              <a:t>Attribution</a:t>
            </a:r>
          </a:p>
        </p:txBody>
      </p:sp>
      <p:sp>
        <p:nvSpPr>
          <p:cNvPr id="11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124" name="Bowl of pappardelle pasta with parsley butter, roasted hazelnuts and shaved parmesan cheese"/>
          <p:cNvSpPr>
            <a:spLocks noGrp="1"/>
          </p:cNvSpPr>
          <p:nvPr>
            <p:ph type="pic" idx="21"/>
          </p:nvPr>
        </p:nvSpPr>
        <p:spPr>
          <a:xfrm>
            <a:off x="-2082800" y="687557"/>
            <a:ext cx="11165190" cy="8373893"/>
          </a:xfrm>
          <a:prstGeom prst="rect">
            <a:avLst/>
          </a:prstGeom>
        </p:spPr>
        <p:txBody>
          <a:bodyPr lIns="91439" tIns="45719" rIns="91439" bIns="45719">
            <a:noAutofit/>
          </a:bodyPr>
          <a:lstStyle/>
          <a:p>
            <a:endParaRPr/>
          </a:p>
        </p:txBody>
      </p:sp>
      <p:sp>
        <p:nvSpPr>
          <p:cNvPr id="125" name="Bowl of salad with fried rice, boiled eggs and chopsticks"/>
          <p:cNvSpPr>
            <a:spLocks noGrp="1"/>
          </p:cNvSpPr>
          <p:nvPr>
            <p:ph type="pic" sz="half" idx="22"/>
          </p:nvPr>
        </p:nvSpPr>
        <p:spPr>
          <a:xfrm>
            <a:off x="6597650" y="292100"/>
            <a:ext cx="5740400" cy="4592321"/>
          </a:xfrm>
          <a:prstGeom prst="rect">
            <a:avLst/>
          </a:prstGeom>
        </p:spPr>
        <p:txBody>
          <a:bodyPr lIns="91439" tIns="45719" rIns="91439" bIns="45719">
            <a:noAutofit/>
          </a:bodyPr>
          <a:lstStyle/>
          <a:p>
            <a:endParaRPr/>
          </a:p>
        </p:txBody>
      </p:sp>
      <p:sp>
        <p:nvSpPr>
          <p:cNvPr id="126" name="Bowl with salmon cakes, salad and hummus"/>
          <p:cNvSpPr>
            <a:spLocks noGrp="1"/>
          </p:cNvSpPr>
          <p:nvPr>
            <p:ph type="pic" idx="23"/>
          </p:nvPr>
        </p:nvSpPr>
        <p:spPr>
          <a:xfrm>
            <a:off x="4984750" y="2749412"/>
            <a:ext cx="7937500" cy="9238279"/>
          </a:xfrm>
          <a:prstGeom prst="rect">
            <a:avLst/>
          </a:prstGeom>
        </p:spPr>
        <p:txBody>
          <a:bodyPr lIns="91439" tIns="45719" rIns="91439" bIns="45719">
            <a:noAutofit/>
          </a:bodyPr>
          <a:lstStyle/>
          <a:p>
            <a:endParaRPr/>
          </a:p>
        </p:txBody>
      </p:sp>
      <p:sp>
        <p:nvSpPr>
          <p:cNvPr id="12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34" name="Bowl of salad with fried rice, boiled eggs and chopsticks"/>
          <p:cNvSpPr>
            <a:spLocks noGrp="1"/>
          </p:cNvSpPr>
          <p:nvPr>
            <p:ph type="pic" idx="21"/>
          </p:nvPr>
        </p:nvSpPr>
        <p:spPr>
          <a:xfrm>
            <a:off x="-1016000" y="-1054100"/>
            <a:ext cx="14427200" cy="11541760"/>
          </a:xfrm>
          <a:prstGeom prst="rect">
            <a:avLst/>
          </a:prstGeom>
        </p:spPr>
        <p:txBody>
          <a:bodyPr lIns="91439" tIns="45719" rIns="91439" bIns="45719">
            <a:noAutofit/>
          </a:bodyPr>
          <a:lstStyle/>
          <a:p>
            <a:endParaRPr/>
          </a:p>
        </p:txBody>
      </p:sp>
      <p:sp>
        <p:nvSpPr>
          <p:cNvPr id="135" name="Slide Number"/>
          <p:cNvSpPr txBox="1">
            <a:spLocks noGrp="1"/>
          </p:cNvSpPr>
          <p:nvPr>
            <p:ph type="sldNum" sz="quarter" idx="2"/>
          </p:nvPr>
        </p:nvSpPr>
        <p:spPr>
          <a:xfrm>
            <a:off x="6353454" y="9220201"/>
            <a:ext cx="297892" cy="287478"/>
          </a:xfrm>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4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mp; Photo">
    <p:spTree>
      <p:nvGrpSpPr>
        <p:cNvPr id="1" name=""/>
        <p:cNvGrpSpPr/>
        <p:nvPr/>
      </p:nvGrpSpPr>
      <p:grpSpPr>
        <a:xfrm>
          <a:off x="0" y="0"/>
          <a:ext cx="0" cy="0"/>
          <a:chOff x="0" y="0"/>
          <a:chExt cx="0" cy="0"/>
        </a:xfrm>
      </p:grpSpPr>
      <p:sp>
        <p:nvSpPr>
          <p:cNvPr id="21" name="Avocados and limes"/>
          <p:cNvSpPr>
            <a:spLocks noGrp="1"/>
          </p:cNvSpPr>
          <p:nvPr>
            <p:ph type="pic" idx="21"/>
          </p:nvPr>
        </p:nvSpPr>
        <p:spPr>
          <a:xfrm>
            <a:off x="-376767" y="-915894"/>
            <a:ext cx="17835653" cy="10682196"/>
          </a:xfrm>
          <a:prstGeom prst="rect">
            <a:avLst/>
          </a:prstGeom>
        </p:spPr>
        <p:txBody>
          <a:bodyPr lIns="91439" tIns="45719" rIns="91439" bIns="45719">
            <a:noAutofit/>
          </a:bodyPr>
          <a:lstStyle/>
          <a:p>
            <a:endParaRPr/>
          </a:p>
        </p:txBody>
      </p:sp>
      <p:sp>
        <p:nvSpPr>
          <p:cNvPr id="22" name="Presentation Title"/>
          <p:cNvSpPr txBox="1">
            <a:spLocks noGrp="1"/>
          </p:cNvSpPr>
          <p:nvPr>
            <p:ph type="title" hasCustomPrompt="1"/>
          </p:nvPr>
        </p:nvSpPr>
        <p:spPr>
          <a:xfrm>
            <a:off x="698500" y="5181600"/>
            <a:ext cx="11607800" cy="3302000"/>
          </a:xfrm>
          <a:prstGeom prst="rect">
            <a:avLst/>
          </a:prstGeom>
        </p:spPr>
        <p:txBody>
          <a:bodyPr anchor="b"/>
          <a:lstStyle>
            <a:lvl1pPr>
              <a:defRPr sz="8200" spc="-164"/>
            </a:lvl1pPr>
          </a:lstStyle>
          <a:p>
            <a:r>
              <a:t>Presentation Title</a:t>
            </a:r>
          </a:p>
        </p:txBody>
      </p:sp>
      <p:sp>
        <p:nvSpPr>
          <p:cNvPr id="23" name="Body Level One…"/>
          <p:cNvSpPr txBox="1">
            <a:spLocks noGrp="1"/>
          </p:cNvSpPr>
          <p:nvPr>
            <p:ph type="body" sz="quarter" idx="1" hasCustomPrompt="1"/>
          </p:nvPr>
        </p:nvSpPr>
        <p:spPr>
          <a:xfrm>
            <a:off x="698500" y="8432800"/>
            <a:ext cx="11607800" cy="689769"/>
          </a:xfrm>
          <a:prstGeom prst="rect">
            <a:avLst/>
          </a:prstGeom>
        </p:spPr>
        <p:txBody>
          <a:bodyPr/>
          <a:lstStyle>
            <a:lvl1pPr marL="0" indent="0" defTabSz="587022">
              <a:lnSpc>
                <a:spcPct val="100000"/>
              </a:lnSpc>
              <a:spcBef>
                <a:spcPts val="0"/>
              </a:spcBef>
              <a:buSzTx/>
              <a:buNone/>
              <a:defRPr sz="3800" b="1"/>
            </a:lvl1pPr>
            <a:lvl2pPr marL="0" indent="0" defTabSz="587022">
              <a:lnSpc>
                <a:spcPct val="100000"/>
              </a:lnSpc>
              <a:spcBef>
                <a:spcPts val="0"/>
              </a:spcBef>
              <a:buSzTx/>
              <a:buNone/>
              <a:defRPr sz="3800" b="1"/>
            </a:lvl2pPr>
            <a:lvl3pPr marL="0" indent="0" defTabSz="587022">
              <a:lnSpc>
                <a:spcPct val="100000"/>
              </a:lnSpc>
              <a:spcBef>
                <a:spcPts val="0"/>
              </a:spcBef>
              <a:buSzTx/>
              <a:buNone/>
              <a:defRPr sz="3800" b="1"/>
            </a:lvl3pPr>
            <a:lvl4pPr marL="0" indent="0" defTabSz="587022">
              <a:lnSpc>
                <a:spcPct val="100000"/>
              </a:lnSpc>
              <a:spcBef>
                <a:spcPts val="0"/>
              </a:spcBef>
              <a:buSzTx/>
              <a:buNone/>
              <a:defRPr sz="3800" b="1"/>
            </a:lvl4pPr>
            <a:lvl5pPr marL="0" indent="0" defTabSz="587022">
              <a:lnSpc>
                <a:spcPct val="100000"/>
              </a:lnSpc>
              <a:spcBef>
                <a:spcPts val="0"/>
              </a:spcBef>
              <a:buSzTx/>
              <a:buNone/>
              <a:defRPr sz="3800" b="1"/>
            </a:lvl5pPr>
          </a:lstStyle>
          <a:p>
            <a:r>
              <a:t>Presentation Subtitle</a:t>
            </a:r>
          </a:p>
          <a:p>
            <a:pPr lvl="1"/>
            <a:endParaRPr/>
          </a:p>
          <a:p>
            <a:pPr lvl="2"/>
            <a:endParaRPr/>
          </a:p>
          <a:p>
            <a:pPr lvl="3"/>
            <a:endParaRPr/>
          </a:p>
          <a:p>
            <a:pPr lvl="4"/>
            <a:endParaRPr/>
          </a:p>
        </p:txBody>
      </p:sp>
      <p:sp>
        <p:nvSpPr>
          <p:cNvPr id="24" name="Author and Date"/>
          <p:cNvSpPr txBox="1">
            <a:spLocks noGrp="1"/>
          </p:cNvSpPr>
          <p:nvPr>
            <p:ph type="body" sz="quarter" idx="22" hasCustomPrompt="1"/>
          </p:nvPr>
        </p:nvSpPr>
        <p:spPr>
          <a:xfrm>
            <a:off x="698499" y="571500"/>
            <a:ext cx="11607803" cy="461060"/>
          </a:xfrm>
          <a:prstGeom prst="rect">
            <a:avLst/>
          </a:prstGeom>
        </p:spPr>
        <p:txBody>
          <a:bodyPr/>
          <a:lstStyle>
            <a:lvl1pPr marL="0" indent="0" defTabSz="563540">
              <a:lnSpc>
                <a:spcPct val="100000"/>
              </a:lnSpc>
              <a:spcBef>
                <a:spcPts val="0"/>
              </a:spcBef>
              <a:buSzTx/>
              <a:buNone/>
              <a:defRPr sz="2300" b="1"/>
            </a:lvl1pPr>
          </a:lstStyle>
          <a:p>
            <a:r>
              <a:t>Author and Date</a:t>
            </a:r>
          </a:p>
        </p:txBody>
      </p:sp>
      <p:sp>
        <p:nvSpPr>
          <p:cNvPr id="25" name="Slide Number"/>
          <p:cNvSpPr txBox="1">
            <a:spLocks noGrp="1"/>
          </p:cNvSpPr>
          <p:nvPr>
            <p:ph type="sldNum" sz="quarter" idx="2"/>
          </p:nvPr>
        </p:nvSpPr>
        <p:spPr>
          <a:xfrm>
            <a:off x="6349999" y="9220201"/>
            <a:ext cx="297892" cy="287478"/>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mp; Photo Alt">
    <p:spTree>
      <p:nvGrpSpPr>
        <p:cNvPr id="1" name=""/>
        <p:cNvGrpSpPr/>
        <p:nvPr/>
      </p:nvGrpSpPr>
      <p:grpSpPr>
        <a:xfrm>
          <a:off x="0" y="0"/>
          <a:ext cx="0" cy="0"/>
          <a:chOff x="0" y="0"/>
          <a:chExt cx="0" cy="0"/>
        </a:xfrm>
      </p:grpSpPr>
      <p:sp>
        <p:nvSpPr>
          <p:cNvPr id="32" name="Bowl with salmon cakes, salad and hummus "/>
          <p:cNvSpPr>
            <a:spLocks noGrp="1"/>
          </p:cNvSpPr>
          <p:nvPr>
            <p:ph type="pic" idx="21"/>
          </p:nvPr>
        </p:nvSpPr>
        <p:spPr>
          <a:xfrm>
            <a:off x="5319128" y="495298"/>
            <a:ext cx="7543802" cy="8780060"/>
          </a:xfrm>
          <a:prstGeom prst="rect">
            <a:avLst/>
          </a:prstGeom>
        </p:spPr>
        <p:txBody>
          <a:bodyPr lIns="91439" tIns="45719" rIns="91439" bIns="45719">
            <a:noAutofit/>
          </a:bodyPr>
          <a:lstStyle/>
          <a:p>
            <a:endParaRPr/>
          </a:p>
        </p:txBody>
      </p:sp>
      <p:sp>
        <p:nvSpPr>
          <p:cNvPr id="33" name="Body Level One…"/>
          <p:cNvSpPr txBox="1">
            <a:spLocks noGrp="1"/>
          </p:cNvSpPr>
          <p:nvPr>
            <p:ph type="body" sz="quarter" idx="1" hasCustomPrompt="1"/>
          </p:nvPr>
        </p:nvSpPr>
        <p:spPr>
          <a:xfrm>
            <a:off x="698500" y="5003800"/>
            <a:ext cx="5105400" cy="4044566"/>
          </a:xfrm>
          <a:prstGeom prst="rect">
            <a:avLst/>
          </a:prstGeom>
        </p:spPr>
        <p:txBody>
          <a:bodyPr/>
          <a:lstStyle>
            <a:lvl1pPr marL="0" indent="0" defTabSz="587022">
              <a:lnSpc>
                <a:spcPct val="100000"/>
              </a:lnSpc>
              <a:spcBef>
                <a:spcPts val="0"/>
              </a:spcBef>
              <a:buSzTx/>
              <a:buNone/>
              <a:defRPr sz="3800" b="1"/>
            </a:lvl1pPr>
            <a:lvl2pPr marL="0" indent="0" defTabSz="587022">
              <a:lnSpc>
                <a:spcPct val="100000"/>
              </a:lnSpc>
              <a:spcBef>
                <a:spcPts val="0"/>
              </a:spcBef>
              <a:buSzTx/>
              <a:buNone/>
              <a:defRPr sz="3800" b="1"/>
            </a:lvl2pPr>
            <a:lvl3pPr marL="0" indent="0" defTabSz="587022">
              <a:lnSpc>
                <a:spcPct val="100000"/>
              </a:lnSpc>
              <a:spcBef>
                <a:spcPts val="0"/>
              </a:spcBef>
              <a:buSzTx/>
              <a:buNone/>
              <a:defRPr sz="3800" b="1"/>
            </a:lvl3pPr>
            <a:lvl4pPr marL="0" indent="0" defTabSz="587022">
              <a:lnSpc>
                <a:spcPct val="100000"/>
              </a:lnSpc>
              <a:spcBef>
                <a:spcPts val="0"/>
              </a:spcBef>
              <a:buSzTx/>
              <a:buNone/>
              <a:defRPr sz="3800" b="1"/>
            </a:lvl4pPr>
            <a:lvl5pPr marL="0" indent="0" defTabSz="587022">
              <a:lnSpc>
                <a:spcPct val="100000"/>
              </a:lnSpc>
              <a:spcBef>
                <a:spcPts val="0"/>
              </a:spcBef>
              <a:buSzTx/>
              <a:buNone/>
              <a:defRPr sz="3800" b="1"/>
            </a:lvl5pPr>
          </a:lstStyle>
          <a:p>
            <a:r>
              <a:t>Slide Subtitle</a:t>
            </a:r>
          </a:p>
          <a:p>
            <a:pPr lvl="1"/>
            <a:endParaRPr/>
          </a:p>
          <a:p>
            <a:pPr lvl="2"/>
            <a:endParaRPr/>
          </a:p>
          <a:p>
            <a:pPr lvl="3"/>
            <a:endParaRPr/>
          </a:p>
          <a:p>
            <a:pPr lvl="4"/>
            <a:endParaRPr/>
          </a:p>
        </p:txBody>
      </p:sp>
      <p:sp>
        <p:nvSpPr>
          <p:cNvPr id="34" name="Slide Title"/>
          <p:cNvSpPr txBox="1">
            <a:spLocks noGrp="1"/>
          </p:cNvSpPr>
          <p:nvPr>
            <p:ph type="title" hasCustomPrompt="1"/>
          </p:nvPr>
        </p:nvSpPr>
        <p:spPr>
          <a:xfrm>
            <a:off x="698500" y="692533"/>
            <a:ext cx="5105400" cy="4387467"/>
          </a:xfrm>
          <a:prstGeom prst="rect">
            <a:avLst/>
          </a:prstGeom>
        </p:spPr>
        <p:txBody>
          <a:bodyPr anchor="b"/>
          <a:lstStyle/>
          <a:p>
            <a:r>
              <a:t>Slide Title</a:t>
            </a:r>
          </a:p>
        </p:txBody>
      </p:sp>
      <p:sp>
        <p:nvSpPr>
          <p:cNvPr id="3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42" name="Body Level One…"/>
          <p:cNvSpPr txBox="1">
            <a:spLocks noGrp="1"/>
          </p:cNvSpPr>
          <p:nvPr>
            <p:ph type="body" idx="1" hasCustomPrompt="1"/>
          </p:nvPr>
        </p:nvSpPr>
        <p:spPr>
          <a:prstGeom prst="rect">
            <a:avLst/>
          </a:prstGeom>
        </p:spPr>
        <p:txBody>
          <a:bodyPr/>
          <a:lstStyle/>
          <a:p>
            <a:r>
              <a:t>Slide bullet text</a:t>
            </a:r>
          </a:p>
          <a:p>
            <a:pPr lvl="1"/>
            <a:endParaRPr/>
          </a:p>
          <a:p>
            <a:pPr lvl="2"/>
            <a:endParaRPr/>
          </a:p>
          <a:p>
            <a:pPr lvl="3"/>
            <a:endParaRPr/>
          </a:p>
          <a:p>
            <a:pPr lvl="4"/>
            <a:endParaRPr/>
          </a:p>
        </p:txBody>
      </p:sp>
      <p:sp>
        <p:nvSpPr>
          <p:cNvPr id="43" name="Slide Subtitle"/>
          <p:cNvSpPr txBox="1">
            <a:spLocks noGrp="1"/>
          </p:cNvSpPr>
          <p:nvPr>
            <p:ph type="body" sz="quarter" idx="21" hasCustomPrompt="1"/>
          </p:nvPr>
        </p:nvSpPr>
        <p:spPr>
          <a:xfrm>
            <a:off x="698499" y="1412977"/>
            <a:ext cx="11607803" cy="671804"/>
          </a:xfrm>
          <a:prstGeom prst="rect">
            <a:avLst/>
          </a:prstGeom>
        </p:spPr>
        <p:txBody>
          <a:bodyPr/>
          <a:lstStyle>
            <a:lvl1pPr marL="0" indent="0" defTabSz="587022">
              <a:lnSpc>
                <a:spcPct val="100000"/>
              </a:lnSpc>
              <a:spcBef>
                <a:spcPts val="0"/>
              </a:spcBef>
              <a:buSzTx/>
              <a:buNone/>
              <a:defRPr sz="3800" b="1"/>
            </a:lvl1pPr>
          </a:lstStyle>
          <a:p>
            <a:r>
              <a:t>Slide Subtitle</a:t>
            </a:r>
          </a:p>
        </p:txBody>
      </p:sp>
      <p:sp>
        <p:nvSpPr>
          <p:cNvPr id="44" name="Slide Title"/>
          <p:cNvSpPr txBox="1">
            <a:spLocks noGrp="1"/>
          </p:cNvSpPr>
          <p:nvPr>
            <p:ph type="title" hasCustomPrompt="1"/>
          </p:nvPr>
        </p:nvSpPr>
        <p:spPr>
          <a:prstGeom prst="rect">
            <a:avLst/>
          </a:prstGeom>
        </p:spPr>
        <p:txBody>
          <a:bodyPr/>
          <a:lstStyle/>
          <a:p>
            <a:r>
              <a:t>Slide Title</a:t>
            </a:r>
          </a:p>
        </p:txBody>
      </p:sp>
      <p:sp>
        <p:nvSpPr>
          <p:cNvPr id="4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52" name="Body Level One…"/>
          <p:cNvSpPr txBox="1">
            <a:spLocks noGrp="1"/>
          </p:cNvSpPr>
          <p:nvPr>
            <p:ph type="body" idx="1" hasCustomPrompt="1"/>
          </p:nvPr>
        </p:nvSpPr>
        <p:spPr>
          <a:prstGeom prst="rect">
            <a:avLst/>
          </a:prstGeom>
        </p:spPr>
        <p:txBody>
          <a:bodyPr numCol="2" spcCol="589358"/>
          <a:lstStyle/>
          <a:p>
            <a:r>
              <a:t>Slide bullet text</a:t>
            </a:r>
          </a:p>
          <a:p>
            <a:pPr lvl="1"/>
            <a:endParaRPr/>
          </a:p>
          <a:p>
            <a:pPr lvl="2"/>
            <a:endParaRPr/>
          </a:p>
          <a:p>
            <a:pPr lvl="3"/>
            <a:endParaRPr/>
          </a:p>
          <a:p>
            <a:pPr lvl="4"/>
            <a:endParaRPr/>
          </a:p>
        </p:txBody>
      </p:sp>
      <p:sp>
        <p:nvSpPr>
          <p:cNvPr id="5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0" name="Bowl of pappardelle pasta with parsley butter, roasted hazelnuts and shaved parmesan cheese"/>
          <p:cNvSpPr>
            <a:spLocks noGrp="1"/>
          </p:cNvSpPr>
          <p:nvPr>
            <p:ph type="pic" idx="21"/>
          </p:nvPr>
        </p:nvSpPr>
        <p:spPr>
          <a:xfrm>
            <a:off x="6172200" y="596900"/>
            <a:ext cx="6448425" cy="8597900"/>
          </a:xfrm>
          <a:prstGeom prst="rect">
            <a:avLst/>
          </a:prstGeom>
        </p:spPr>
        <p:txBody>
          <a:bodyPr lIns="91439" tIns="45719" rIns="91439" bIns="45719">
            <a:noAutofit/>
          </a:bodyPr>
          <a:lstStyle/>
          <a:p>
            <a:endParaRPr/>
          </a:p>
        </p:txBody>
      </p:sp>
      <p:sp>
        <p:nvSpPr>
          <p:cNvPr id="61" name="Slide Title"/>
          <p:cNvSpPr txBox="1">
            <a:spLocks noGrp="1"/>
          </p:cNvSpPr>
          <p:nvPr>
            <p:ph type="title" hasCustomPrompt="1"/>
          </p:nvPr>
        </p:nvSpPr>
        <p:spPr>
          <a:xfrm>
            <a:off x="698500" y="444500"/>
            <a:ext cx="5105400" cy="1016000"/>
          </a:xfrm>
          <a:prstGeom prst="rect">
            <a:avLst/>
          </a:prstGeom>
        </p:spPr>
        <p:txBody>
          <a:bodyPr/>
          <a:lstStyle/>
          <a:p>
            <a:r>
              <a:t>Slide Title</a:t>
            </a:r>
          </a:p>
        </p:txBody>
      </p:sp>
      <p:sp>
        <p:nvSpPr>
          <p:cNvPr id="62" name="Body Level One…"/>
          <p:cNvSpPr txBox="1">
            <a:spLocks noGrp="1"/>
          </p:cNvSpPr>
          <p:nvPr>
            <p:ph type="body" sz="quarter" idx="1" hasCustomPrompt="1"/>
          </p:nvPr>
        </p:nvSpPr>
        <p:spPr>
          <a:xfrm>
            <a:off x="698500" y="1412977"/>
            <a:ext cx="5105400" cy="671804"/>
          </a:xfrm>
          <a:prstGeom prst="rect">
            <a:avLst/>
          </a:prstGeom>
        </p:spPr>
        <p:txBody>
          <a:bodyPr/>
          <a:lstStyle>
            <a:lvl1pPr marL="0" indent="0" defTabSz="587022">
              <a:lnSpc>
                <a:spcPct val="100000"/>
              </a:lnSpc>
              <a:spcBef>
                <a:spcPts val="0"/>
              </a:spcBef>
              <a:buSzTx/>
              <a:buNone/>
              <a:defRPr sz="3800" b="1"/>
            </a:lvl1pPr>
            <a:lvl2pPr marL="863600" indent="-482600" defTabSz="587022">
              <a:lnSpc>
                <a:spcPct val="100000"/>
              </a:lnSpc>
              <a:spcBef>
                <a:spcPts val="0"/>
              </a:spcBef>
              <a:defRPr sz="3800" b="1"/>
            </a:lvl2pPr>
            <a:lvl3pPr marL="1244600" indent="-482600" defTabSz="587022">
              <a:lnSpc>
                <a:spcPct val="100000"/>
              </a:lnSpc>
              <a:spcBef>
                <a:spcPts val="0"/>
              </a:spcBef>
              <a:defRPr sz="3800" b="1"/>
            </a:lvl3pPr>
            <a:lvl4pPr marL="1625600" indent="-482600" defTabSz="587022">
              <a:lnSpc>
                <a:spcPct val="100000"/>
              </a:lnSpc>
              <a:spcBef>
                <a:spcPts val="0"/>
              </a:spcBef>
              <a:defRPr sz="3800" b="1"/>
            </a:lvl4pPr>
            <a:lvl5pPr marL="2006600" indent="-482600" defTabSz="587022">
              <a:lnSpc>
                <a:spcPct val="100000"/>
              </a:lnSpc>
              <a:spcBef>
                <a:spcPts val="0"/>
              </a:spcBef>
              <a:defRPr sz="3800" b="1"/>
            </a:lvl5pPr>
          </a:lstStyle>
          <a:p>
            <a:r>
              <a:t>Slide Subtitle</a:t>
            </a:r>
          </a:p>
          <a:p>
            <a:pPr lvl="1"/>
            <a:endParaRPr/>
          </a:p>
          <a:p>
            <a:pPr lvl="2"/>
            <a:endParaRPr/>
          </a:p>
          <a:p>
            <a:pPr lvl="3"/>
            <a:endParaRPr/>
          </a:p>
          <a:p>
            <a:pPr lvl="4"/>
            <a:endParaRPr/>
          </a:p>
        </p:txBody>
      </p:sp>
      <p:sp>
        <p:nvSpPr>
          <p:cNvPr id="63" name="Body Level One…"/>
          <p:cNvSpPr txBox="1">
            <a:spLocks noGrp="1"/>
          </p:cNvSpPr>
          <p:nvPr>
            <p:ph type="body" sz="half" idx="22" hasCustomPrompt="1"/>
          </p:nvPr>
        </p:nvSpPr>
        <p:spPr>
          <a:xfrm>
            <a:off x="698500" y="3480196"/>
            <a:ext cx="5105400" cy="5593162"/>
          </a:xfrm>
          <a:prstGeom prst="rect">
            <a:avLst/>
          </a:prstGeom>
        </p:spPr>
        <p:txBody>
          <a:bodyPr/>
          <a:lstStyle/>
          <a:p>
            <a:r>
              <a:t>Slide bullet text</a:t>
            </a:r>
          </a:p>
        </p:txBody>
      </p:sp>
      <p:sp>
        <p:nvSpPr>
          <p:cNvPr id="6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Section">
    <p:spTree>
      <p:nvGrpSpPr>
        <p:cNvPr id="1" name=""/>
        <p:cNvGrpSpPr/>
        <p:nvPr/>
      </p:nvGrpSpPr>
      <p:grpSpPr>
        <a:xfrm>
          <a:off x="0" y="0"/>
          <a:ext cx="0" cy="0"/>
          <a:chOff x="0" y="0"/>
          <a:chExt cx="0" cy="0"/>
        </a:xfrm>
      </p:grpSpPr>
      <p:sp>
        <p:nvSpPr>
          <p:cNvPr id="71" name="Section Title"/>
          <p:cNvSpPr txBox="1">
            <a:spLocks noGrp="1"/>
          </p:cNvSpPr>
          <p:nvPr>
            <p:ph type="title" hasCustomPrompt="1"/>
          </p:nvPr>
        </p:nvSpPr>
        <p:spPr>
          <a:xfrm>
            <a:off x="698500" y="3225800"/>
            <a:ext cx="11607800" cy="3302000"/>
          </a:xfrm>
          <a:prstGeom prst="rect">
            <a:avLst/>
          </a:prstGeom>
        </p:spPr>
        <p:txBody>
          <a:bodyPr anchor="ctr"/>
          <a:lstStyle>
            <a:lvl1pPr>
              <a:defRPr sz="8200" b="0" spc="-164">
                <a:latin typeface="Helvetica Neue Medium"/>
                <a:ea typeface="Helvetica Neue Medium"/>
                <a:cs typeface="Helvetica Neue Medium"/>
                <a:sym typeface="Helvetica Neue Medium"/>
              </a:defRPr>
            </a:lvl1pPr>
          </a:lstStyle>
          <a:p>
            <a:r>
              <a:t>Section Title</a:t>
            </a:r>
          </a:p>
        </p:txBody>
      </p:sp>
      <p:sp>
        <p:nvSpPr>
          <p:cNvPr id="7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79" name="Slide Title"/>
          <p:cNvSpPr txBox="1">
            <a:spLocks noGrp="1"/>
          </p:cNvSpPr>
          <p:nvPr>
            <p:ph type="title" hasCustomPrompt="1"/>
          </p:nvPr>
        </p:nvSpPr>
        <p:spPr>
          <a:prstGeom prst="rect">
            <a:avLst/>
          </a:prstGeom>
        </p:spPr>
        <p:txBody>
          <a:bodyPr/>
          <a:lstStyle/>
          <a:p>
            <a:r>
              <a:t>Slide Title</a:t>
            </a:r>
          </a:p>
        </p:txBody>
      </p:sp>
      <p:sp>
        <p:nvSpPr>
          <p:cNvPr id="80" name="Body Level One…"/>
          <p:cNvSpPr txBox="1">
            <a:spLocks noGrp="1"/>
          </p:cNvSpPr>
          <p:nvPr>
            <p:ph type="body" sz="quarter" idx="1" hasCustomPrompt="1"/>
          </p:nvPr>
        </p:nvSpPr>
        <p:spPr>
          <a:xfrm>
            <a:off x="698500" y="1412977"/>
            <a:ext cx="11607801" cy="671804"/>
          </a:xfrm>
          <a:prstGeom prst="rect">
            <a:avLst/>
          </a:prstGeom>
        </p:spPr>
        <p:txBody>
          <a:bodyPr/>
          <a:lstStyle>
            <a:lvl1pPr marL="0" indent="0" defTabSz="587022">
              <a:lnSpc>
                <a:spcPct val="100000"/>
              </a:lnSpc>
              <a:spcBef>
                <a:spcPts val="0"/>
              </a:spcBef>
              <a:buSzTx/>
              <a:buNone/>
              <a:defRPr sz="3800" b="1"/>
            </a:lvl1pPr>
            <a:lvl2pPr marL="863600" indent="-482600" defTabSz="587022">
              <a:lnSpc>
                <a:spcPct val="100000"/>
              </a:lnSpc>
              <a:spcBef>
                <a:spcPts val="0"/>
              </a:spcBef>
              <a:defRPr sz="3800" b="1"/>
            </a:lvl2pPr>
            <a:lvl3pPr marL="1244600" indent="-482600" defTabSz="587022">
              <a:lnSpc>
                <a:spcPct val="100000"/>
              </a:lnSpc>
              <a:spcBef>
                <a:spcPts val="0"/>
              </a:spcBef>
              <a:defRPr sz="3800" b="1"/>
            </a:lvl3pPr>
            <a:lvl4pPr marL="1625600" indent="-482600" defTabSz="587022">
              <a:lnSpc>
                <a:spcPct val="100000"/>
              </a:lnSpc>
              <a:spcBef>
                <a:spcPts val="0"/>
              </a:spcBef>
              <a:defRPr sz="3800" b="1"/>
            </a:lvl4pPr>
            <a:lvl5pPr marL="2006600" indent="-482600" defTabSz="587022">
              <a:lnSpc>
                <a:spcPct val="100000"/>
              </a:lnSpc>
              <a:spcBef>
                <a:spcPts val="0"/>
              </a:spcBef>
              <a:defRPr sz="3800" b="1"/>
            </a:lvl5pPr>
          </a:lstStyle>
          <a:p>
            <a:r>
              <a:t>Slide Subtitle</a:t>
            </a:r>
          </a:p>
          <a:p>
            <a:pPr lvl="1"/>
            <a:endParaRPr/>
          </a:p>
          <a:p>
            <a:pPr lvl="2"/>
            <a:endParaRPr/>
          </a:p>
          <a:p>
            <a:pPr lvl="3"/>
            <a:endParaRPr/>
          </a:p>
          <a:p>
            <a:pPr lvl="4"/>
            <a:endParaRPr/>
          </a:p>
        </p:txBody>
      </p:sp>
      <p:sp>
        <p:nvSpPr>
          <p:cNvPr id="8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Agenda">
    <p:spTree>
      <p:nvGrpSpPr>
        <p:cNvPr id="1" name=""/>
        <p:cNvGrpSpPr/>
        <p:nvPr/>
      </p:nvGrpSpPr>
      <p:grpSpPr>
        <a:xfrm>
          <a:off x="0" y="0"/>
          <a:ext cx="0" cy="0"/>
          <a:chOff x="0" y="0"/>
          <a:chExt cx="0" cy="0"/>
        </a:xfrm>
      </p:grpSpPr>
      <p:sp>
        <p:nvSpPr>
          <p:cNvPr id="88" name="Agenda Title"/>
          <p:cNvSpPr txBox="1">
            <a:spLocks noGrp="1"/>
          </p:cNvSpPr>
          <p:nvPr>
            <p:ph type="title" hasCustomPrompt="1"/>
          </p:nvPr>
        </p:nvSpPr>
        <p:spPr>
          <a:xfrm>
            <a:off x="698500" y="444500"/>
            <a:ext cx="11607800" cy="1016000"/>
          </a:xfrm>
          <a:prstGeom prst="rect">
            <a:avLst/>
          </a:prstGeom>
        </p:spPr>
        <p:txBody>
          <a:bodyPr/>
          <a:lstStyle/>
          <a:p>
            <a:r>
              <a:t>Agenda Title</a:t>
            </a:r>
          </a:p>
        </p:txBody>
      </p:sp>
      <p:sp>
        <p:nvSpPr>
          <p:cNvPr id="89" name="Body Level One…"/>
          <p:cNvSpPr txBox="1">
            <a:spLocks noGrp="1"/>
          </p:cNvSpPr>
          <p:nvPr>
            <p:ph type="body" sz="quarter" idx="1" hasCustomPrompt="1"/>
          </p:nvPr>
        </p:nvSpPr>
        <p:spPr>
          <a:xfrm>
            <a:off x="698500" y="1409700"/>
            <a:ext cx="11607801" cy="671803"/>
          </a:xfrm>
          <a:prstGeom prst="rect">
            <a:avLst/>
          </a:prstGeom>
        </p:spPr>
        <p:txBody>
          <a:bodyPr/>
          <a:lstStyle>
            <a:lvl1pPr marL="0" indent="0" defTabSz="587022">
              <a:lnSpc>
                <a:spcPct val="100000"/>
              </a:lnSpc>
              <a:spcBef>
                <a:spcPts val="0"/>
              </a:spcBef>
              <a:buSzTx/>
              <a:buNone/>
              <a:defRPr sz="3800" b="1"/>
            </a:lvl1pPr>
            <a:lvl2pPr marL="863600" indent="-482600" defTabSz="587022">
              <a:lnSpc>
                <a:spcPct val="100000"/>
              </a:lnSpc>
              <a:spcBef>
                <a:spcPts val="0"/>
              </a:spcBef>
              <a:defRPr sz="3800" b="1"/>
            </a:lvl2pPr>
            <a:lvl3pPr marL="1244600" indent="-482600" defTabSz="587022">
              <a:lnSpc>
                <a:spcPct val="100000"/>
              </a:lnSpc>
              <a:spcBef>
                <a:spcPts val="0"/>
              </a:spcBef>
              <a:defRPr sz="3800" b="1"/>
            </a:lvl3pPr>
            <a:lvl4pPr marL="1625600" indent="-482600" defTabSz="587022">
              <a:lnSpc>
                <a:spcPct val="100000"/>
              </a:lnSpc>
              <a:spcBef>
                <a:spcPts val="0"/>
              </a:spcBef>
              <a:defRPr sz="3800" b="1"/>
            </a:lvl4pPr>
            <a:lvl5pPr marL="2006600" indent="-482600" defTabSz="587022">
              <a:lnSpc>
                <a:spcPct val="100000"/>
              </a:lnSpc>
              <a:spcBef>
                <a:spcPts val="0"/>
              </a:spcBef>
              <a:defRPr sz="3800" b="1"/>
            </a:lvl5pPr>
          </a:lstStyle>
          <a:p>
            <a:r>
              <a:t>Agenda Subtitle</a:t>
            </a:r>
          </a:p>
          <a:p>
            <a:pPr lvl="1"/>
            <a:endParaRPr/>
          </a:p>
          <a:p>
            <a:pPr lvl="2"/>
            <a:endParaRPr/>
          </a:p>
          <a:p>
            <a:pPr lvl="3"/>
            <a:endParaRPr/>
          </a:p>
          <a:p>
            <a:pPr lvl="4"/>
            <a:endParaRPr/>
          </a:p>
        </p:txBody>
      </p:sp>
      <p:sp>
        <p:nvSpPr>
          <p:cNvPr id="90" name="Body Level One…"/>
          <p:cNvSpPr txBox="1">
            <a:spLocks noGrp="1"/>
          </p:cNvSpPr>
          <p:nvPr>
            <p:ph type="body" idx="21" hasCustomPrompt="1"/>
          </p:nvPr>
        </p:nvSpPr>
        <p:spPr>
          <a:prstGeom prst="rect">
            <a:avLst/>
          </a:prstGeom>
        </p:spPr>
        <p:txBody>
          <a:bodyPr/>
          <a:lstStyle>
            <a:lvl1pPr marL="0" indent="0">
              <a:spcBef>
                <a:spcPts val="1300"/>
              </a:spcBef>
              <a:buSzTx/>
              <a:buNone/>
              <a:defRPr sz="3800" spc="-100"/>
            </a:lvl1pPr>
          </a:lstStyle>
          <a:p>
            <a:r>
              <a:t>Agenda Topics</a:t>
            </a:r>
          </a:p>
        </p:txBody>
      </p:sp>
      <p:sp>
        <p:nvSpPr>
          <p:cNvPr id="9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Body Level One…"/>
          <p:cNvSpPr txBox="1">
            <a:spLocks noGrp="1"/>
          </p:cNvSpPr>
          <p:nvPr>
            <p:ph type="body" idx="1" hasCustomPrompt="1"/>
          </p:nvPr>
        </p:nvSpPr>
        <p:spPr>
          <a:xfrm>
            <a:off x="698500" y="2959100"/>
            <a:ext cx="11607800" cy="60960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Slide bullet text</a:t>
            </a:r>
          </a:p>
          <a:p>
            <a:pPr lvl="1"/>
            <a:endParaRPr/>
          </a:p>
          <a:p>
            <a:pPr lvl="2"/>
            <a:endParaRPr/>
          </a:p>
          <a:p>
            <a:pPr lvl="3"/>
            <a:endParaRPr/>
          </a:p>
          <a:p>
            <a:pPr lvl="4"/>
            <a:endParaRPr/>
          </a:p>
        </p:txBody>
      </p:sp>
      <p:sp>
        <p:nvSpPr>
          <p:cNvPr id="3" name="Slide Title"/>
          <p:cNvSpPr txBox="1">
            <a:spLocks noGrp="1"/>
          </p:cNvSpPr>
          <p:nvPr>
            <p:ph type="title" hasCustomPrompt="1"/>
          </p:nvPr>
        </p:nvSpPr>
        <p:spPr>
          <a:xfrm>
            <a:off x="698500" y="440266"/>
            <a:ext cx="11607800" cy="1016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Slide Title</a:t>
            </a:r>
          </a:p>
        </p:txBody>
      </p:sp>
      <p:sp>
        <p:nvSpPr>
          <p:cNvPr id="4" name="Slide Number"/>
          <p:cNvSpPr txBox="1">
            <a:spLocks noGrp="1"/>
          </p:cNvSpPr>
          <p:nvPr>
            <p:ph type="sldNum" sz="quarter" idx="2"/>
          </p:nvPr>
        </p:nvSpPr>
        <p:spPr>
          <a:xfrm>
            <a:off x="6350067" y="9220201"/>
            <a:ext cx="297892" cy="287478"/>
          </a:xfrm>
          <a:prstGeom prst="rect">
            <a:avLst/>
          </a:prstGeom>
          <a:ln w="12700">
            <a:miter lim="400000"/>
          </a:ln>
        </p:spPr>
        <p:txBody>
          <a:bodyPr wrap="none" lIns="50800" tIns="50800" rIns="50800" bIns="50800" anchor="b">
            <a:spAutoFit/>
          </a:bodyPr>
          <a:lstStyle>
            <a:lvl1pPr defTabSz="584200">
              <a:defRPr sz="1300">
                <a:solidFill>
                  <a:srgbClr val="000000"/>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j-lt"/>
          <a:ea typeface="+mj-ea"/>
          <a:cs typeface="+mj-cs"/>
          <a:sym typeface="Helvetica Neue"/>
        </a:defRPr>
      </a:lvl1pPr>
      <a:lvl2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j-lt"/>
          <a:ea typeface="+mj-ea"/>
          <a:cs typeface="+mj-cs"/>
          <a:sym typeface="Helvetica Neue"/>
        </a:defRPr>
      </a:lvl2pPr>
      <a:lvl3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j-lt"/>
          <a:ea typeface="+mj-ea"/>
          <a:cs typeface="+mj-cs"/>
          <a:sym typeface="Helvetica Neue"/>
        </a:defRPr>
      </a:lvl3pPr>
      <a:lvl4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j-lt"/>
          <a:ea typeface="+mj-ea"/>
          <a:cs typeface="+mj-cs"/>
          <a:sym typeface="Helvetica Neue"/>
        </a:defRPr>
      </a:lvl4pPr>
      <a:lvl5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j-lt"/>
          <a:ea typeface="+mj-ea"/>
          <a:cs typeface="+mj-cs"/>
          <a:sym typeface="Helvetica Neue"/>
        </a:defRPr>
      </a:lvl5pPr>
      <a:lvl6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j-lt"/>
          <a:ea typeface="+mj-ea"/>
          <a:cs typeface="+mj-cs"/>
          <a:sym typeface="Helvetica Neue"/>
        </a:defRPr>
      </a:lvl6pPr>
      <a:lvl7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j-lt"/>
          <a:ea typeface="+mj-ea"/>
          <a:cs typeface="+mj-cs"/>
          <a:sym typeface="Helvetica Neue"/>
        </a:defRPr>
      </a:lvl7pPr>
      <a:lvl8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j-lt"/>
          <a:ea typeface="+mj-ea"/>
          <a:cs typeface="+mj-cs"/>
          <a:sym typeface="Helvetica Neue"/>
        </a:defRPr>
      </a:lvl8pPr>
      <a:lvl9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j-lt"/>
          <a:ea typeface="+mj-ea"/>
          <a:cs typeface="+mj-cs"/>
          <a:sym typeface="Helvetica Neue"/>
        </a:defRPr>
      </a:lvl9pPr>
    </p:titleStyle>
    <p:bodyStyle>
      <a:lvl1pPr marL="381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j-lt"/>
          <a:ea typeface="+mj-ea"/>
          <a:cs typeface="+mj-cs"/>
          <a:sym typeface="Helvetica Neue"/>
        </a:defRPr>
      </a:lvl1pPr>
      <a:lvl2pPr marL="762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j-lt"/>
          <a:ea typeface="+mj-ea"/>
          <a:cs typeface="+mj-cs"/>
          <a:sym typeface="Helvetica Neue"/>
        </a:defRPr>
      </a:lvl2pPr>
      <a:lvl3pPr marL="1143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j-lt"/>
          <a:ea typeface="+mj-ea"/>
          <a:cs typeface="+mj-cs"/>
          <a:sym typeface="Helvetica Neue"/>
        </a:defRPr>
      </a:lvl3pPr>
      <a:lvl4pPr marL="1524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j-lt"/>
          <a:ea typeface="+mj-ea"/>
          <a:cs typeface="+mj-cs"/>
          <a:sym typeface="Helvetica Neue"/>
        </a:defRPr>
      </a:lvl4pPr>
      <a:lvl5pPr marL="1905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j-lt"/>
          <a:ea typeface="+mj-ea"/>
          <a:cs typeface="+mj-cs"/>
          <a:sym typeface="Helvetica Neue"/>
        </a:defRPr>
      </a:lvl5pPr>
      <a:lvl6pPr marL="2286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j-lt"/>
          <a:ea typeface="+mj-ea"/>
          <a:cs typeface="+mj-cs"/>
          <a:sym typeface="Helvetica Neue"/>
        </a:defRPr>
      </a:lvl6pPr>
      <a:lvl7pPr marL="2667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j-lt"/>
          <a:ea typeface="+mj-ea"/>
          <a:cs typeface="+mj-cs"/>
          <a:sym typeface="Helvetica Neue"/>
        </a:defRPr>
      </a:lvl7pPr>
      <a:lvl8pPr marL="3048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j-lt"/>
          <a:ea typeface="+mj-ea"/>
          <a:cs typeface="+mj-cs"/>
          <a:sym typeface="Helvetica Neue"/>
        </a:defRPr>
      </a:lvl8pPr>
      <a:lvl9pPr marL="3429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j-lt"/>
          <a:ea typeface="+mj-ea"/>
          <a:cs typeface="+mj-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1pPr>
      <a:lvl2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2pPr>
      <a:lvl3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3pPr>
      <a:lvl4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4pPr>
      <a:lvl5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5pPr>
      <a:lvl6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6pPr>
      <a:lvl7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7pPr>
      <a:lvl8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8pPr>
      <a:lvl9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ukinets.org" TargetMode="External"/><Relationship Id="rId1" Type="http://schemas.openxmlformats.org/officeDocument/2006/relationships/slideLayout" Target="../slideLayouts/slideLayout1.xml"/><Relationship Id="rId5" Type="http://schemas.openxmlformats.org/officeDocument/2006/relationships/hyperlink" Target="https://www.ukinets.org/wp-content/uploads/UKINETS-BSG-Management-Refractory-Carcinoid-Syndrome-new-template-FINAL-1.pdf" TargetMode="External"/><Relationship Id="rId4" Type="http://schemas.openxmlformats.org/officeDocument/2006/relationships/hyperlink" Target="https://www.ukinets.org/wp-content/uploads/UKINETS-Bitesize-Guidance-Management-of-Bile-Acid-Diarrhoea-NEW-FORMAT-v2-FINAL.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ukinets.org" TargetMode="External"/><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ukinets.org"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858585"/>
        </a:solidFill>
        <a:effectLst/>
      </p:bgPr>
    </p:bg>
    <p:spTree>
      <p:nvGrpSpPr>
        <p:cNvPr id="1" name=""/>
        <p:cNvGrpSpPr/>
        <p:nvPr/>
      </p:nvGrpSpPr>
      <p:grpSpPr>
        <a:xfrm>
          <a:off x="0" y="0"/>
          <a:ext cx="0" cy="0"/>
          <a:chOff x="0" y="0"/>
          <a:chExt cx="0" cy="0"/>
        </a:xfrm>
      </p:grpSpPr>
      <p:sp>
        <p:nvSpPr>
          <p:cNvPr id="151" name="Prepared by Erin Bolton DRAFT May 2025                    For more information, please visit our website: www.ukinets.org"/>
          <p:cNvSpPr txBox="1">
            <a:spLocks noGrp="1"/>
          </p:cNvSpPr>
          <p:nvPr>
            <p:ph type="body" sz="quarter" idx="1"/>
          </p:nvPr>
        </p:nvSpPr>
        <p:spPr>
          <a:xfrm>
            <a:off x="-875" y="9293283"/>
            <a:ext cx="13005675" cy="445354"/>
          </a:xfrm>
          <a:prstGeom prst="rect">
            <a:avLst/>
          </a:prstGeom>
          <a:solidFill>
            <a:srgbClr val="333333"/>
          </a:solidFill>
        </p:spPr>
        <p:txBody>
          <a:bodyPr/>
          <a:lstStyle/>
          <a:p>
            <a:pPr defTabSz="587022">
              <a:defRPr sz="1400" b="0">
                <a:solidFill>
                  <a:srgbClr val="FFFFFF"/>
                </a:solidFill>
                <a:latin typeface="Arial Rounded MT Bold"/>
                <a:ea typeface="Arial Rounded MT Bold"/>
                <a:cs typeface="Arial Rounded MT Bold"/>
                <a:sym typeface="Arial Rounded MT Bold"/>
              </a:defRPr>
            </a:pPr>
            <a:r>
              <a:rPr dirty="0"/>
              <a:t>Prepared by Erin Bolton </a:t>
            </a:r>
            <a:r>
              <a:rPr lang="en-GB" dirty="0"/>
              <a:t>March 2026 – Review date March 2028</a:t>
            </a:r>
            <a:r>
              <a:rPr dirty="0"/>
              <a:t>                   For more information, please visit our website: </a:t>
            </a:r>
            <a:r>
              <a:rPr u="sng" dirty="0">
                <a:solidFill>
                  <a:srgbClr val="0000FF"/>
                </a:solidFill>
                <a:uFill>
                  <a:solidFill>
                    <a:srgbClr val="0000FF"/>
                  </a:solidFill>
                </a:uFill>
                <a:hlinkClick r:id="rId2"/>
              </a:rPr>
              <a:t>www.ukinets.org</a:t>
            </a:r>
          </a:p>
        </p:txBody>
      </p:sp>
      <p:sp>
        <p:nvSpPr>
          <p:cNvPr id="152" name="UKINETS bitesize guidance…"/>
          <p:cNvSpPr txBox="1">
            <a:spLocks noGrp="1"/>
          </p:cNvSpPr>
          <p:nvPr>
            <p:ph type="title"/>
          </p:nvPr>
        </p:nvSpPr>
        <p:spPr>
          <a:xfrm>
            <a:off x="5482" y="-57983"/>
            <a:ext cx="12999318" cy="1447546"/>
          </a:xfrm>
          <a:prstGeom prst="rect">
            <a:avLst/>
          </a:prstGeom>
          <a:solidFill>
            <a:srgbClr val="FF6A00"/>
          </a:solidFill>
        </p:spPr>
        <p:txBody>
          <a:bodyPr/>
          <a:lstStyle/>
          <a:p>
            <a:pPr lvl="1" indent="457200">
              <a:defRPr sz="3500" b="0" spc="-70">
                <a:solidFill>
                  <a:srgbClr val="FFFFFF"/>
                </a:solidFill>
                <a:latin typeface="Arial Rounded MT Bold"/>
                <a:ea typeface="Arial Rounded MT Bold"/>
                <a:cs typeface="Arial Rounded MT Bold"/>
                <a:sym typeface="Arial Rounded MT Bold"/>
              </a:defRPr>
            </a:pPr>
            <a:endParaRPr dirty="0"/>
          </a:p>
          <a:p>
            <a:pPr lvl="1" indent="457200" algn="ctr">
              <a:defRPr sz="1800" b="0" spc="-100">
                <a:solidFill>
                  <a:srgbClr val="FFFFFF"/>
                </a:solidFill>
                <a:latin typeface="Arial Rounded MT Bold"/>
                <a:ea typeface="Arial Rounded MT Bold"/>
                <a:cs typeface="Arial Rounded MT Bold"/>
                <a:sym typeface="Arial Rounded MT Bold"/>
              </a:defRPr>
            </a:pPr>
            <a:r>
              <a:rPr dirty="0"/>
              <a:t>UKINETS bitesize guidance</a:t>
            </a:r>
            <a:endParaRPr spc="-36" dirty="0"/>
          </a:p>
          <a:p>
            <a:pPr lvl="1" indent="457200" algn="ctr">
              <a:defRPr sz="1800" b="0" spc="-100">
                <a:solidFill>
                  <a:srgbClr val="FFFFFF"/>
                </a:solidFill>
                <a:latin typeface="Arial Rounded MT Bold"/>
                <a:ea typeface="Arial Rounded MT Bold"/>
                <a:cs typeface="Arial Rounded MT Bold"/>
                <a:sym typeface="Arial Rounded MT Bold"/>
              </a:defRPr>
            </a:pPr>
            <a:r>
              <a:rPr dirty="0"/>
              <a:t>Management of </a:t>
            </a:r>
            <a:r>
              <a:rPr dirty="0" err="1"/>
              <a:t>diarrhoea</a:t>
            </a:r>
            <a:r>
              <a:rPr dirty="0"/>
              <a:t> in patients with Neuroendocrine </a:t>
            </a:r>
            <a:r>
              <a:rPr dirty="0" err="1"/>
              <a:t>tumours</a:t>
            </a:r>
            <a:endParaRPr dirty="0"/>
          </a:p>
        </p:txBody>
      </p:sp>
      <p:sp>
        <p:nvSpPr>
          <p:cNvPr id="153" name="Title"/>
          <p:cNvSpPr txBox="1"/>
          <p:nvPr/>
        </p:nvSpPr>
        <p:spPr>
          <a:xfrm>
            <a:off x="5483" y="-546654"/>
            <a:ext cx="13286301" cy="38707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lvl1pPr defTabSz="581151">
              <a:defRPr sz="1782" b="1">
                <a:solidFill>
                  <a:srgbClr val="000000"/>
                </a:solidFill>
              </a:defRPr>
            </a:lvl1pPr>
          </a:lstStyle>
          <a:p>
            <a:r>
              <a:t>Title</a:t>
            </a:r>
          </a:p>
        </p:txBody>
      </p:sp>
      <p:pic>
        <p:nvPicPr>
          <p:cNvPr id="154" name="ukinets logo.jpg" descr="ukinets logo.jpg"/>
          <p:cNvPicPr>
            <a:picLocks noChangeAspect="1"/>
          </p:cNvPicPr>
          <p:nvPr/>
        </p:nvPicPr>
        <p:blipFill>
          <a:blip r:embed="rId3"/>
          <a:stretch>
            <a:fillRect/>
          </a:stretch>
        </p:blipFill>
        <p:spPr>
          <a:xfrm>
            <a:off x="-27657" y="-95164"/>
            <a:ext cx="3774649" cy="798363"/>
          </a:xfrm>
          <a:prstGeom prst="rect">
            <a:avLst/>
          </a:prstGeom>
          <a:ln w="12700">
            <a:miter lim="400000"/>
          </a:ln>
        </p:spPr>
      </p:pic>
      <p:sp>
        <p:nvSpPr>
          <p:cNvPr id="155" name="Page 1…"/>
          <p:cNvSpPr txBox="1"/>
          <p:nvPr/>
        </p:nvSpPr>
        <p:spPr>
          <a:xfrm>
            <a:off x="10644509" y="286214"/>
            <a:ext cx="2182814" cy="81960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b="1">
                <a:solidFill>
                  <a:srgbClr val="FFFFFF"/>
                </a:solidFill>
              </a:defRPr>
            </a:pPr>
            <a:r>
              <a:t>Page 1</a:t>
            </a:r>
          </a:p>
          <a:p>
            <a:pPr>
              <a:defRPr b="1">
                <a:solidFill>
                  <a:srgbClr val="FFFFFF"/>
                </a:solidFill>
              </a:defRPr>
            </a:pPr>
            <a:r>
              <a:t>Assessment &amp;Treatment</a:t>
            </a:r>
          </a:p>
        </p:txBody>
      </p:sp>
      <p:sp>
        <p:nvSpPr>
          <p:cNvPr id="156" name="Rounded Rectangle"/>
          <p:cNvSpPr/>
          <p:nvPr/>
        </p:nvSpPr>
        <p:spPr>
          <a:xfrm>
            <a:off x="5218345" y="2099612"/>
            <a:ext cx="7638356" cy="600840"/>
          </a:xfrm>
          <a:prstGeom prst="roundRect">
            <a:avLst>
              <a:gd name="adj" fmla="val 31706"/>
            </a:avLst>
          </a:prstGeom>
          <a:solidFill>
            <a:srgbClr val="A7C6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57" name="Rounded Rectangle"/>
          <p:cNvSpPr/>
          <p:nvPr/>
        </p:nvSpPr>
        <p:spPr>
          <a:xfrm>
            <a:off x="147550" y="2063278"/>
            <a:ext cx="1977864" cy="673508"/>
          </a:xfrm>
          <a:prstGeom prst="roundRect">
            <a:avLst>
              <a:gd name="adj" fmla="val 28285"/>
            </a:avLst>
          </a:prstGeom>
          <a:solidFill>
            <a:srgbClr val="74A7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58" name="Rounded Rectangle"/>
          <p:cNvSpPr/>
          <p:nvPr/>
        </p:nvSpPr>
        <p:spPr>
          <a:xfrm>
            <a:off x="147389" y="2953609"/>
            <a:ext cx="1955723" cy="826578"/>
          </a:xfrm>
          <a:prstGeom prst="roundRect">
            <a:avLst>
              <a:gd name="adj" fmla="val 23047"/>
            </a:avLst>
          </a:prstGeom>
          <a:solidFill>
            <a:srgbClr val="96D35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59" name="Rounded Rectangle"/>
          <p:cNvSpPr/>
          <p:nvPr/>
        </p:nvSpPr>
        <p:spPr>
          <a:xfrm>
            <a:off x="157415" y="4184315"/>
            <a:ext cx="1940810" cy="904371"/>
          </a:xfrm>
          <a:prstGeom prst="roundRect">
            <a:avLst>
              <a:gd name="adj" fmla="val 21064"/>
            </a:avLst>
          </a:prstGeom>
          <a:solidFill>
            <a:srgbClr val="74A7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60" name="Rounded Rectangle"/>
          <p:cNvSpPr/>
          <p:nvPr/>
        </p:nvSpPr>
        <p:spPr>
          <a:xfrm>
            <a:off x="214573" y="5225413"/>
            <a:ext cx="1983908" cy="759765"/>
          </a:xfrm>
          <a:prstGeom prst="roundRect">
            <a:avLst>
              <a:gd name="adj" fmla="val 25074"/>
            </a:avLst>
          </a:prstGeom>
          <a:solidFill>
            <a:srgbClr val="96D35F"/>
          </a:solidFill>
          <a:ln w="12700">
            <a:miter lim="400000"/>
          </a:ln>
        </p:spPr>
        <p:txBody>
          <a:bodyPr lIns="50800" tIns="50800" rIns="50800" bIns="50800" anchor="ctr"/>
          <a:lstStyle/>
          <a:p>
            <a:pPr defTabSz="584200">
              <a:defRPr sz="2200">
                <a:solidFill>
                  <a:srgbClr val="000000"/>
                </a:solidFill>
                <a:latin typeface="Helvetica Neue Medium"/>
                <a:ea typeface="Helvetica Neue Medium"/>
                <a:cs typeface="Helvetica Neue Medium"/>
                <a:sym typeface="Helvetica Neue Medium"/>
              </a:defRPr>
            </a:pPr>
            <a:endParaRPr/>
          </a:p>
        </p:txBody>
      </p:sp>
      <p:sp>
        <p:nvSpPr>
          <p:cNvPr id="161" name="Rounded Rectangle"/>
          <p:cNvSpPr/>
          <p:nvPr/>
        </p:nvSpPr>
        <p:spPr>
          <a:xfrm>
            <a:off x="3844706" y="1504329"/>
            <a:ext cx="5315388" cy="364294"/>
          </a:xfrm>
          <a:prstGeom prst="roundRect">
            <a:avLst>
              <a:gd name="adj" fmla="val 50000"/>
            </a:avLst>
          </a:prstGeom>
          <a:solidFill>
            <a:srgbClr val="C2C2C2"/>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62" name="Always involve Gastro, if needed, and Dietetics colleagues early"/>
          <p:cNvSpPr txBox="1"/>
          <p:nvPr/>
        </p:nvSpPr>
        <p:spPr>
          <a:xfrm>
            <a:off x="4471395" y="1550542"/>
            <a:ext cx="4062009" cy="2718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1100">
                <a:solidFill>
                  <a:srgbClr val="000000"/>
                </a:solidFill>
              </a:defRPr>
            </a:lvl1pPr>
          </a:lstStyle>
          <a:p>
            <a:r>
              <a:rPr dirty="0"/>
              <a:t>Always involve Gastro and Dietetics colleagues early</a:t>
            </a:r>
            <a:r>
              <a:rPr lang="en-GB" dirty="0"/>
              <a:t>, if needed</a:t>
            </a:r>
            <a:endParaRPr dirty="0"/>
          </a:p>
        </p:txBody>
      </p:sp>
      <p:sp>
        <p:nvSpPr>
          <p:cNvPr id="163" name="Cause"/>
          <p:cNvSpPr txBox="1"/>
          <p:nvPr/>
        </p:nvSpPr>
        <p:spPr>
          <a:xfrm>
            <a:off x="857222" y="1827451"/>
            <a:ext cx="536056" cy="26265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1100" b="1">
                <a:solidFill>
                  <a:srgbClr val="000000"/>
                </a:solidFill>
              </a:defRPr>
            </a:lvl1pPr>
          </a:lstStyle>
          <a:p>
            <a:r>
              <a:t>Cause</a:t>
            </a:r>
          </a:p>
        </p:txBody>
      </p:sp>
      <p:sp>
        <p:nvSpPr>
          <p:cNvPr id="164" name="Treatment"/>
          <p:cNvSpPr txBox="1"/>
          <p:nvPr/>
        </p:nvSpPr>
        <p:spPr>
          <a:xfrm>
            <a:off x="5319887" y="1863401"/>
            <a:ext cx="786957" cy="26265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1100" b="1">
                <a:solidFill>
                  <a:srgbClr val="000000"/>
                </a:solidFill>
              </a:defRPr>
            </a:lvl1pPr>
          </a:lstStyle>
          <a:p>
            <a:r>
              <a:t>Treatment</a:t>
            </a:r>
          </a:p>
        </p:txBody>
      </p:sp>
      <p:sp>
        <p:nvSpPr>
          <p:cNvPr id="165" name="Mechanical effects of…"/>
          <p:cNvSpPr txBox="1"/>
          <p:nvPr/>
        </p:nvSpPr>
        <p:spPr>
          <a:xfrm>
            <a:off x="318425" y="2035322"/>
            <a:ext cx="1537280" cy="6104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a:defRPr sz="1100" b="1">
                <a:solidFill>
                  <a:srgbClr val="000000"/>
                </a:solidFill>
              </a:defRPr>
            </a:pPr>
            <a:r>
              <a:rPr dirty="0"/>
              <a:t>Mechanical effects</a:t>
            </a:r>
            <a:r>
              <a:rPr lang="en-GB" dirty="0"/>
              <a:t> </a:t>
            </a:r>
          </a:p>
          <a:p>
            <a:pPr>
              <a:defRPr sz="1100" b="1">
                <a:solidFill>
                  <a:srgbClr val="000000"/>
                </a:solidFill>
              </a:defRPr>
            </a:pPr>
            <a:r>
              <a:rPr lang="en-GB" dirty="0" err="1"/>
              <a:t>e.g</a:t>
            </a:r>
            <a:r>
              <a:rPr lang="en-GB" dirty="0"/>
              <a:t> resolving </a:t>
            </a:r>
          </a:p>
          <a:p>
            <a:pPr>
              <a:defRPr sz="1100" b="1">
                <a:solidFill>
                  <a:srgbClr val="000000"/>
                </a:solidFill>
              </a:defRPr>
            </a:pPr>
            <a:r>
              <a:rPr lang="en-GB" dirty="0"/>
              <a:t>subacute obstruction</a:t>
            </a:r>
            <a:endParaRPr dirty="0"/>
          </a:p>
        </p:txBody>
      </p:sp>
      <p:sp>
        <p:nvSpPr>
          <p:cNvPr id="166" name="Previous surgery"/>
          <p:cNvSpPr txBox="1"/>
          <p:nvPr/>
        </p:nvSpPr>
        <p:spPr>
          <a:xfrm>
            <a:off x="395894" y="3128588"/>
            <a:ext cx="1481175" cy="44114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1100" b="1">
                <a:solidFill>
                  <a:srgbClr val="000000"/>
                </a:solidFill>
              </a:defRPr>
            </a:lvl1pPr>
          </a:lstStyle>
          <a:p>
            <a:r>
              <a:rPr dirty="0"/>
              <a:t>Previous </a:t>
            </a:r>
            <a:r>
              <a:rPr lang="en-GB" dirty="0"/>
              <a:t>abdominal </a:t>
            </a:r>
          </a:p>
          <a:p>
            <a:r>
              <a:rPr dirty="0"/>
              <a:t>surgery</a:t>
            </a:r>
          </a:p>
        </p:txBody>
      </p:sp>
      <p:sp>
        <p:nvSpPr>
          <p:cNvPr id="167" name="Carcinoid Syndrome"/>
          <p:cNvSpPr txBox="1"/>
          <p:nvPr/>
        </p:nvSpPr>
        <p:spPr>
          <a:xfrm>
            <a:off x="471622" y="4516373"/>
            <a:ext cx="1469810" cy="26265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1100" b="1">
                <a:solidFill>
                  <a:srgbClr val="000000"/>
                </a:solidFill>
              </a:defRPr>
            </a:lvl1pPr>
          </a:lstStyle>
          <a:p>
            <a:r>
              <a:rPr dirty="0"/>
              <a:t>Carcinoid Syndrome</a:t>
            </a:r>
          </a:p>
        </p:txBody>
      </p:sp>
      <p:sp>
        <p:nvSpPr>
          <p:cNvPr id="168" name="Small Intestine Bacterial Overload…"/>
          <p:cNvSpPr txBox="1"/>
          <p:nvPr/>
        </p:nvSpPr>
        <p:spPr>
          <a:xfrm>
            <a:off x="381509" y="5393111"/>
            <a:ext cx="1809930" cy="59285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1100" b="1">
                <a:solidFill>
                  <a:srgbClr val="000000"/>
                </a:solidFill>
              </a:defRPr>
            </a:pPr>
            <a:r>
              <a:t>Small Intestine Bacterial Overload</a:t>
            </a:r>
          </a:p>
          <a:p>
            <a:pPr>
              <a:defRPr sz="1100" b="1">
                <a:solidFill>
                  <a:srgbClr val="000000"/>
                </a:solidFill>
              </a:defRPr>
            </a:pPr>
            <a:r>
              <a:t> (SIBO)</a:t>
            </a:r>
          </a:p>
        </p:txBody>
      </p:sp>
      <p:sp>
        <p:nvSpPr>
          <p:cNvPr id="169" name="Rounded Rectangle"/>
          <p:cNvSpPr/>
          <p:nvPr/>
        </p:nvSpPr>
        <p:spPr>
          <a:xfrm>
            <a:off x="147389" y="6130545"/>
            <a:ext cx="2118275" cy="1357290"/>
          </a:xfrm>
          <a:prstGeom prst="roundRect">
            <a:avLst>
              <a:gd name="adj" fmla="val 14035"/>
            </a:avLst>
          </a:prstGeom>
          <a:solidFill>
            <a:srgbClr val="74A7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70" name="Rounded Rectangle"/>
          <p:cNvSpPr/>
          <p:nvPr/>
        </p:nvSpPr>
        <p:spPr>
          <a:xfrm>
            <a:off x="125249" y="7620127"/>
            <a:ext cx="2162557" cy="664099"/>
          </a:xfrm>
          <a:prstGeom prst="roundRect">
            <a:avLst>
              <a:gd name="adj" fmla="val 28686"/>
            </a:avLst>
          </a:prstGeom>
          <a:solidFill>
            <a:srgbClr val="96D35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71" name="Rounded Rectangle"/>
          <p:cNvSpPr/>
          <p:nvPr/>
        </p:nvSpPr>
        <p:spPr>
          <a:xfrm>
            <a:off x="136319" y="8396685"/>
            <a:ext cx="2140415" cy="664098"/>
          </a:xfrm>
          <a:prstGeom prst="roundRect">
            <a:avLst>
              <a:gd name="adj" fmla="val 28686"/>
            </a:avLst>
          </a:prstGeom>
          <a:solidFill>
            <a:srgbClr val="74A7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72" name="Steatorrhea / Pancreatic Exocrine Insufficiency (PEI)"/>
          <p:cNvSpPr txBox="1"/>
          <p:nvPr/>
        </p:nvSpPr>
        <p:spPr>
          <a:xfrm>
            <a:off x="352666" y="6512766"/>
            <a:ext cx="1545169" cy="59284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1100" b="1">
                <a:solidFill>
                  <a:srgbClr val="000000"/>
                </a:solidFill>
              </a:defRPr>
            </a:lvl1pPr>
          </a:lstStyle>
          <a:p>
            <a:r>
              <a:t>Steatorrhea / Pancreatic Exocrine Insufficiency (PEI)</a:t>
            </a:r>
          </a:p>
        </p:txBody>
      </p:sp>
      <p:sp>
        <p:nvSpPr>
          <p:cNvPr id="173" name="Bile Acid Malabsorption"/>
          <p:cNvSpPr txBox="1"/>
          <p:nvPr/>
        </p:nvSpPr>
        <p:spPr>
          <a:xfrm>
            <a:off x="509175" y="7738301"/>
            <a:ext cx="1232151" cy="42775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1100" b="1">
                <a:solidFill>
                  <a:srgbClr val="000000"/>
                </a:solidFill>
              </a:defRPr>
            </a:lvl1pPr>
          </a:lstStyle>
          <a:p>
            <a:r>
              <a:t>Bile Acid Malabsorption</a:t>
            </a:r>
          </a:p>
        </p:txBody>
      </p:sp>
      <p:sp>
        <p:nvSpPr>
          <p:cNvPr id="174" name="Specific syndromes due to functioning tumours e.g. VIPoma/gastrinoma"/>
          <p:cNvSpPr txBox="1"/>
          <p:nvPr/>
        </p:nvSpPr>
        <p:spPr>
          <a:xfrm>
            <a:off x="144536" y="8432308"/>
            <a:ext cx="2123982" cy="59284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1100" b="1">
                <a:solidFill>
                  <a:srgbClr val="000000"/>
                </a:solidFill>
              </a:defRPr>
            </a:lvl1pPr>
          </a:lstStyle>
          <a:p>
            <a:r>
              <a:t>Specific syndromes due to functioning tumours e.g. VIPoma/gastrinoma</a:t>
            </a:r>
          </a:p>
        </p:txBody>
      </p:sp>
      <p:sp>
        <p:nvSpPr>
          <p:cNvPr id="175" name="Somatostatin analogues (SSA) ought to resolve this, but it can be hard to judge, especially during the first few months of treatment.…"/>
          <p:cNvSpPr txBox="1"/>
          <p:nvPr/>
        </p:nvSpPr>
        <p:spPr>
          <a:xfrm>
            <a:off x="5301610" y="2161210"/>
            <a:ext cx="7549182" cy="44114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1100">
                <a:solidFill>
                  <a:srgbClr val="000000"/>
                </a:solidFill>
              </a:defRPr>
            </a:pPr>
            <a:r>
              <a:rPr dirty="0"/>
              <a:t>Somatostatin analogues (SSA) </a:t>
            </a:r>
            <a:r>
              <a:rPr lang="en-GB" dirty="0"/>
              <a:t>may help</a:t>
            </a:r>
            <a:r>
              <a:rPr dirty="0"/>
              <a:t>.</a:t>
            </a:r>
          </a:p>
          <a:p>
            <a:pPr>
              <a:defRPr sz="1100">
                <a:solidFill>
                  <a:srgbClr val="000000"/>
                </a:solidFill>
              </a:defRPr>
            </a:pPr>
            <a:r>
              <a:rPr dirty="0"/>
              <a:t>Always consider resection of primary </a:t>
            </a:r>
            <a:r>
              <a:rPr dirty="0" err="1"/>
              <a:t>tumour</a:t>
            </a:r>
            <a:r>
              <a:rPr dirty="0"/>
              <a:t>, depending on clinical context.  Low </a:t>
            </a:r>
            <a:r>
              <a:rPr lang="en-GB" dirty="0"/>
              <a:t>residue</a:t>
            </a:r>
            <a:r>
              <a:rPr dirty="0"/>
              <a:t> diet</a:t>
            </a:r>
          </a:p>
        </p:txBody>
      </p:sp>
      <p:sp>
        <p:nvSpPr>
          <p:cNvPr id="176" name="Rounded Rectangle"/>
          <p:cNvSpPr/>
          <p:nvPr/>
        </p:nvSpPr>
        <p:spPr>
          <a:xfrm>
            <a:off x="5275605" y="2799277"/>
            <a:ext cx="7581097" cy="1218593"/>
          </a:xfrm>
          <a:prstGeom prst="roundRect">
            <a:avLst>
              <a:gd name="adj" fmla="val 15633"/>
            </a:avLst>
          </a:prstGeom>
          <a:solidFill>
            <a:srgbClr val="B1DD8B"/>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77" name="Rounded Rectangle"/>
          <p:cNvSpPr/>
          <p:nvPr/>
        </p:nvSpPr>
        <p:spPr>
          <a:xfrm>
            <a:off x="5269455" y="4171320"/>
            <a:ext cx="7593395" cy="930360"/>
          </a:xfrm>
          <a:prstGeom prst="roundRect">
            <a:avLst>
              <a:gd name="adj" fmla="val 20476"/>
            </a:avLst>
          </a:prstGeom>
          <a:solidFill>
            <a:srgbClr val="A7C6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78" name="Rounded Rectangle"/>
          <p:cNvSpPr/>
          <p:nvPr/>
        </p:nvSpPr>
        <p:spPr>
          <a:xfrm>
            <a:off x="5319390" y="5229502"/>
            <a:ext cx="7493525" cy="797314"/>
          </a:xfrm>
          <a:prstGeom prst="roundRect">
            <a:avLst>
              <a:gd name="adj" fmla="val 23893"/>
            </a:avLst>
          </a:prstGeom>
          <a:solidFill>
            <a:srgbClr val="B1DD8B"/>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79" name="Rounded Rectangle"/>
          <p:cNvSpPr/>
          <p:nvPr/>
        </p:nvSpPr>
        <p:spPr>
          <a:xfrm>
            <a:off x="5319390" y="6167116"/>
            <a:ext cx="7493525" cy="1299265"/>
          </a:xfrm>
          <a:prstGeom prst="roundRect">
            <a:avLst>
              <a:gd name="adj" fmla="val 14662"/>
            </a:avLst>
          </a:prstGeom>
          <a:solidFill>
            <a:srgbClr val="A7C6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80" name="Rounded Rectangle"/>
          <p:cNvSpPr/>
          <p:nvPr/>
        </p:nvSpPr>
        <p:spPr>
          <a:xfrm>
            <a:off x="5313307" y="7609341"/>
            <a:ext cx="7505691" cy="673508"/>
          </a:xfrm>
          <a:prstGeom prst="roundRect">
            <a:avLst>
              <a:gd name="adj" fmla="val 28285"/>
            </a:avLst>
          </a:prstGeom>
          <a:solidFill>
            <a:srgbClr val="B1DD8B"/>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r>
              <a:rPr lang="en-GB" sz="1100" dirty="0">
                <a:solidFill>
                  <a:schemeClr val="tx1">
                    <a:lumMod val="50000"/>
                  </a:schemeClr>
                </a:solidFill>
              </a:rPr>
              <a:t>See </a:t>
            </a:r>
            <a:r>
              <a:rPr lang="en-GB" sz="1100" dirty="0">
                <a:solidFill>
                  <a:schemeClr val="tx1">
                    <a:lumMod val="50000"/>
                  </a:schemeClr>
                </a:solidFill>
                <a:hlinkClick r:id="rId4"/>
              </a:rPr>
              <a:t>BSG for Bile Acid Diarrhoea</a:t>
            </a:r>
            <a:endParaRPr sz="1100" dirty="0">
              <a:solidFill>
                <a:schemeClr val="tx1">
                  <a:lumMod val="50000"/>
                </a:schemeClr>
              </a:solidFill>
            </a:endParaRPr>
          </a:p>
        </p:txBody>
      </p:sp>
      <p:sp>
        <p:nvSpPr>
          <p:cNvPr id="181" name="Rounded Rectangle"/>
          <p:cNvSpPr/>
          <p:nvPr/>
        </p:nvSpPr>
        <p:spPr>
          <a:xfrm>
            <a:off x="5309827" y="8456476"/>
            <a:ext cx="7512651" cy="673508"/>
          </a:xfrm>
          <a:prstGeom prst="roundRect">
            <a:avLst>
              <a:gd name="adj" fmla="val 28285"/>
            </a:avLst>
          </a:prstGeom>
          <a:solidFill>
            <a:srgbClr val="D3E2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82" name="Bile acid sequestrants…"/>
          <p:cNvSpPr txBox="1"/>
          <p:nvPr/>
        </p:nvSpPr>
        <p:spPr>
          <a:xfrm>
            <a:off x="5598655" y="2925201"/>
            <a:ext cx="6955092" cy="6104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buSzPct val="100000"/>
              <a:defRPr sz="1100">
                <a:solidFill>
                  <a:srgbClr val="000000"/>
                </a:solidFill>
              </a:defRPr>
            </a:pPr>
            <a:r>
              <a:rPr lang="en-GB" dirty="0"/>
              <a:t>See below for reference to BAM management</a:t>
            </a:r>
          </a:p>
          <a:p>
            <a:pPr>
              <a:buSzPct val="100000"/>
              <a:defRPr sz="1100">
                <a:solidFill>
                  <a:srgbClr val="000000"/>
                </a:solidFill>
              </a:defRPr>
            </a:pPr>
            <a:r>
              <a:rPr lang="en-GB" dirty="0"/>
              <a:t>Diagnosis/management of short bowel syndrome is complex and requires </a:t>
            </a:r>
          </a:p>
          <a:p>
            <a:pPr>
              <a:buSzPct val="100000"/>
              <a:defRPr sz="1100">
                <a:solidFill>
                  <a:srgbClr val="000000"/>
                </a:solidFill>
              </a:defRPr>
            </a:pPr>
            <a:r>
              <a:rPr lang="en-GB" dirty="0"/>
              <a:t>referral to Gastroenterologist with expertise in nutrition/intestinal failure</a:t>
            </a:r>
            <a:endParaRPr dirty="0"/>
          </a:p>
        </p:txBody>
      </p:sp>
      <p:sp>
        <p:nvSpPr>
          <p:cNvPr id="183" name="Long-acting somatostatin analogues +/- short-acting subcutaneous Octreotide. Consider liver-directed therapies e.g. trans-arterial embolisation. Telotristat (oral hydroxylase inhibitor) can be helpful but currently no access in England.…"/>
          <p:cNvSpPr txBox="1"/>
          <p:nvPr/>
        </p:nvSpPr>
        <p:spPr>
          <a:xfrm>
            <a:off x="5265751" y="4246649"/>
            <a:ext cx="7468842" cy="7797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1100">
                <a:solidFill>
                  <a:srgbClr val="000000"/>
                </a:solidFill>
              </a:defRPr>
            </a:pPr>
            <a:r>
              <a:rPr dirty="0"/>
              <a:t>Long-acting somatostatin analogues +/- short-acting subcutaneous Octreotide. Consider liver-directed therapies e.g. trans-arterial </a:t>
            </a:r>
            <a:r>
              <a:rPr dirty="0" err="1"/>
              <a:t>embolisation</a:t>
            </a:r>
            <a:r>
              <a:rPr dirty="0"/>
              <a:t>. </a:t>
            </a:r>
            <a:r>
              <a:rPr dirty="0" err="1"/>
              <a:t>Telotristat</a:t>
            </a:r>
            <a:r>
              <a:rPr dirty="0"/>
              <a:t> (oral hydroxylase inhibitor) can be helpful but currently no access in England.</a:t>
            </a:r>
          </a:p>
          <a:p>
            <a:pPr>
              <a:defRPr sz="1100">
                <a:solidFill>
                  <a:srgbClr val="000000"/>
                </a:solidFill>
              </a:defRPr>
            </a:pPr>
            <a:r>
              <a:rPr dirty="0"/>
              <a:t>Possible role for antihistamines e.g. </a:t>
            </a:r>
            <a:r>
              <a:rPr dirty="0" err="1"/>
              <a:t>cyptroheptadine</a:t>
            </a:r>
            <a:r>
              <a:rPr dirty="0"/>
              <a:t>.</a:t>
            </a:r>
          </a:p>
          <a:p>
            <a:pPr>
              <a:defRPr sz="1100">
                <a:solidFill>
                  <a:srgbClr val="000000"/>
                </a:solidFill>
              </a:defRPr>
            </a:pPr>
            <a:r>
              <a:rPr lang="en-GB" dirty="0"/>
              <a:t>See separate UKINETS bitesize guidance on refractory carcinoid syndrome</a:t>
            </a:r>
            <a:endParaRPr dirty="0"/>
          </a:p>
        </p:txBody>
      </p:sp>
      <p:sp>
        <p:nvSpPr>
          <p:cNvPr id="184" name="Bacteria from colon passes into small bowel: only present if blind loop, stricture, obstruction, or motility issues. Difficult to manage even for Gastroenterologists and is under-diagnosed/often coincident with other causes of diarrhoea.…"/>
          <p:cNvSpPr txBox="1"/>
          <p:nvPr/>
        </p:nvSpPr>
        <p:spPr>
          <a:xfrm>
            <a:off x="5386575" y="5300083"/>
            <a:ext cx="7359157" cy="6104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1100">
                <a:solidFill>
                  <a:srgbClr val="000000"/>
                </a:solidFill>
              </a:defRPr>
            </a:pPr>
            <a:r>
              <a:rPr dirty="0"/>
              <a:t>Bacteria from colon passes into small bowel: only present if blind loop, stricture, obstruction, or motility issues. </a:t>
            </a:r>
            <a:endParaRPr lang="en-GB" dirty="0"/>
          </a:p>
          <a:p>
            <a:pPr>
              <a:defRPr sz="1100">
                <a:solidFill>
                  <a:srgbClr val="000000"/>
                </a:solidFill>
              </a:defRPr>
            </a:pPr>
            <a:r>
              <a:rPr lang="en-GB" dirty="0"/>
              <a:t>U</a:t>
            </a:r>
            <a:r>
              <a:rPr dirty="0" err="1"/>
              <a:t>nderdiagnosed</a:t>
            </a:r>
            <a:r>
              <a:rPr dirty="0"/>
              <a:t>/often coincident with other causes of </a:t>
            </a:r>
            <a:r>
              <a:rPr dirty="0" err="1"/>
              <a:t>diarrhoea</a:t>
            </a:r>
            <a:r>
              <a:rPr dirty="0"/>
              <a:t>. </a:t>
            </a:r>
          </a:p>
          <a:p>
            <a:pPr>
              <a:defRPr sz="1100">
                <a:solidFill>
                  <a:srgbClr val="000000"/>
                </a:solidFill>
              </a:defRPr>
            </a:pPr>
            <a:endParaRPr dirty="0"/>
          </a:p>
        </p:txBody>
      </p:sp>
      <p:sp>
        <p:nvSpPr>
          <p:cNvPr id="185" name="Treat with pancreatic enzyme replacement therapy (PERT). These contain replacements of amylase, protease, and lipase."/>
          <p:cNvSpPr txBox="1"/>
          <p:nvPr/>
        </p:nvSpPr>
        <p:spPr>
          <a:xfrm>
            <a:off x="5520470" y="6513230"/>
            <a:ext cx="6928302" cy="44114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1100">
                <a:solidFill>
                  <a:srgbClr val="000000"/>
                </a:solidFill>
              </a:defRPr>
            </a:lvl1pPr>
          </a:lstStyle>
          <a:p>
            <a:r>
              <a:rPr dirty="0"/>
              <a:t>Treat with pancreatic enzyme replacement therapy (PERT). These contain replacements of amylase, protease, and lipase.</a:t>
            </a:r>
            <a:r>
              <a:rPr lang="en-GB" dirty="0"/>
              <a:t> High doses may be needed.</a:t>
            </a:r>
            <a:endParaRPr dirty="0"/>
          </a:p>
        </p:txBody>
      </p:sp>
      <p:sp>
        <p:nvSpPr>
          <p:cNvPr id="186" name="Consider somatostatin analogues, high-dose PPI in context of gastrinoma.…"/>
          <p:cNvSpPr txBox="1"/>
          <p:nvPr/>
        </p:nvSpPr>
        <p:spPr>
          <a:xfrm>
            <a:off x="5703806" y="8560806"/>
            <a:ext cx="7247947" cy="40249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1100">
                <a:solidFill>
                  <a:srgbClr val="000000"/>
                </a:solidFill>
              </a:defRPr>
            </a:pPr>
            <a:r>
              <a:t>Consider somatostatin analogues, high-dose PPI in context of gastrinoma.</a:t>
            </a:r>
          </a:p>
          <a:p>
            <a:pPr>
              <a:defRPr sz="1100">
                <a:solidFill>
                  <a:srgbClr val="000000"/>
                </a:solidFill>
              </a:defRPr>
            </a:pPr>
            <a:r>
              <a:t>Specialist advice - consider early systemic therapies in cases of locally advanced/metastatic disease.</a:t>
            </a:r>
          </a:p>
        </p:txBody>
      </p:sp>
      <p:sp>
        <p:nvSpPr>
          <p:cNvPr id="187" name="Rounded Rectangle"/>
          <p:cNvSpPr/>
          <p:nvPr/>
        </p:nvSpPr>
        <p:spPr>
          <a:xfrm>
            <a:off x="2387600" y="2099612"/>
            <a:ext cx="2704159" cy="477592"/>
          </a:xfrm>
          <a:prstGeom prst="roundRect">
            <a:avLst>
              <a:gd name="adj" fmla="val 39888"/>
            </a:avLst>
          </a:prstGeom>
          <a:solidFill>
            <a:srgbClr val="74A7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88" name="Rounded Rectangle"/>
          <p:cNvSpPr/>
          <p:nvPr/>
        </p:nvSpPr>
        <p:spPr>
          <a:xfrm>
            <a:off x="2359499" y="2697758"/>
            <a:ext cx="2760360" cy="1371941"/>
          </a:xfrm>
          <a:prstGeom prst="roundRect">
            <a:avLst>
              <a:gd name="adj" fmla="val 13885"/>
            </a:avLst>
          </a:prstGeom>
          <a:solidFill>
            <a:srgbClr val="96D35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89" name="Rounded Rectangle"/>
          <p:cNvSpPr/>
          <p:nvPr/>
        </p:nvSpPr>
        <p:spPr>
          <a:xfrm>
            <a:off x="2413131" y="4190253"/>
            <a:ext cx="2704159" cy="914892"/>
          </a:xfrm>
          <a:prstGeom prst="roundRect">
            <a:avLst>
              <a:gd name="adj" fmla="val 20822"/>
            </a:avLst>
          </a:prstGeom>
          <a:solidFill>
            <a:srgbClr val="74A7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dirty="0"/>
          </a:p>
        </p:txBody>
      </p:sp>
      <p:sp>
        <p:nvSpPr>
          <p:cNvPr id="190" name="Rounded Rectangle"/>
          <p:cNvSpPr/>
          <p:nvPr/>
        </p:nvSpPr>
        <p:spPr>
          <a:xfrm>
            <a:off x="2440127" y="5211550"/>
            <a:ext cx="2704801" cy="787493"/>
          </a:xfrm>
          <a:prstGeom prst="roundRect">
            <a:avLst>
              <a:gd name="adj" fmla="val 24191"/>
            </a:avLst>
          </a:prstGeom>
          <a:solidFill>
            <a:srgbClr val="96D35F"/>
          </a:solidFill>
          <a:ln w="12700">
            <a:miter lim="400000"/>
          </a:ln>
        </p:spPr>
        <p:txBody>
          <a:bodyPr lIns="50800" tIns="50800" rIns="50800" bIns="50800" anchor="ctr"/>
          <a:lstStyle/>
          <a:p>
            <a:pPr defTabSz="584200">
              <a:defRPr sz="2200">
                <a:solidFill>
                  <a:srgbClr val="000000"/>
                </a:solidFill>
                <a:latin typeface="Helvetica Neue Medium"/>
                <a:ea typeface="Helvetica Neue Medium"/>
                <a:cs typeface="Helvetica Neue Medium"/>
                <a:sym typeface="Helvetica Neue Medium"/>
              </a:defRPr>
            </a:pPr>
            <a:endParaRPr/>
          </a:p>
        </p:txBody>
      </p:sp>
      <p:sp>
        <p:nvSpPr>
          <p:cNvPr id="191" name="Rounded Rectangle"/>
          <p:cNvSpPr/>
          <p:nvPr/>
        </p:nvSpPr>
        <p:spPr>
          <a:xfrm>
            <a:off x="2424202" y="6130070"/>
            <a:ext cx="2736652" cy="1373359"/>
          </a:xfrm>
          <a:prstGeom prst="roundRect">
            <a:avLst>
              <a:gd name="adj" fmla="val 13871"/>
            </a:avLst>
          </a:prstGeom>
          <a:solidFill>
            <a:srgbClr val="74A7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92" name="Rounded Rectangle"/>
          <p:cNvSpPr/>
          <p:nvPr/>
        </p:nvSpPr>
        <p:spPr>
          <a:xfrm>
            <a:off x="2402061" y="7635082"/>
            <a:ext cx="2774222" cy="664099"/>
          </a:xfrm>
          <a:prstGeom prst="roundRect">
            <a:avLst>
              <a:gd name="adj" fmla="val 28686"/>
            </a:avLst>
          </a:prstGeom>
          <a:solidFill>
            <a:srgbClr val="96D35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93" name="Rounded Rectangle"/>
          <p:cNvSpPr/>
          <p:nvPr/>
        </p:nvSpPr>
        <p:spPr>
          <a:xfrm>
            <a:off x="2424202" y="8430001"/>
            <a:ext cx="2729941" cy="664099"/>
          </a:xfrm>
          <a:prstGeom prst="roundRect">
            <a:avLst>
              <a:gd name="adj" fmla="val 28686"/>
            </a:avLst>
          </a:prstGeom>
          <a:solidFill>
            <a:srgbClr val="74A7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94" name="Diagnosis"/>
          <p:cNvSpPr txBox="1"/>
          <p:nvPr/>
        </p:nvSpPr>
        <p:spPr>
          <a:xfrm>
            <a:off x="2913462" y="1827451"/>
            <a:ext cx="773685" cy="26265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1100" b="1">
                <a:solidFill>
                  <a:srgbClr val="000000"/>
                </a:solidFill>
              </a:defRPr>
            </a:lvl1pPr>
          </a:lstStyle>
          <a:p>
            <a:r>
              <a:t>Diagnosis</a:t>
            </a:r>
          </a:p>
        </p:txBody>
      </p:sp>
      <p:sp>
        <p:nvSpPr>
          <p:cNvPr id="195" name="Abdominal X-ray"/>
          <p:cNvSpPr txBox="1"/>
          <p:nvPr/>
        </p:nvSpPr>
        <p:spPr>
          <a:xfrm>
            <a:off x="2883499" y="2202474"/>
            <a:ext cx="1450718" cy="2718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1100" b="1">
                <a:solidFill>
                  <a:srgbClr val="000000"/>
                </a:solidFill>
              </a:defRPr>
            </a:lvl1pPr>
          </a:lstStyle>
          <a:p>
            <a:r>
              <a:rPr dirty="0"/>
              <a:t>Abdominal X-ray</a:t>
            </a:r>
            <a:r>
              <a:rPr lang="en-GB" dirty="0"/>
              <a:t>/CT</a:t>
            </a:r>
            <a:endParaRPr dirty="0"/>
          </a:p>
        </p:txBody>
      </p:sp>
      <p:sp>
        <p:nvSpPr>
          <p:cNvPr id="196" name="Check calcitonin"/>
          <p:cNvSpPr txBox="1"/>
          <p:nvPr/>
        </p:nvSpPr>
        <p:spPr>
          <a:xfrm>
            <a:off x="2547729" y="8560806"/>
            <a:ext cx="2434962" cy="2718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1100" b="1">
                <a:solidFill>
                  <a:srgbClr val="000000"/>
                </a:solidFill>
              </a:defRPr>
            </a:lvl1pPr>
          </a:lstStyle>
          <a:p>
            <a:r>
              <a:rPr dirty="0"/>
              <a:t>Check </a:t>
            </a:r>
            <a:r>
              <a:rPr lang="en-GB" dirty="0"/>
              <a:t>fasting Gut Hormone profile</a:t>
            </a:r>
            <a:endParaRPr dirty="0"/>
          </a:p>
        </p:txBody>
      </p:sp>
      <p:sp>
        <p:nvSpPr>
          <p:cNvPr id="197" name="See BSG for bile…"/>
          <p:cNvSpPr txBox="1"/>
          <p:nvPr/>
        </p:nvSpPr>
        <p:spPr>
          <a:xfrm>
            <a:off x="2938799" y="7831197"/>
            <a:ext cx="926536" cy="2718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a:defRPr sz="1100" b="1">
                <a:solidFill>
                  <a:srgbClr val="000000"/>
                </a:solidFill>
              </a:defRPr>
            </a:pPr>
            <a:r>
              <a:rPr lang="en-GB" dirty="0"/>
              <a:t>Sehcat scan</a:t>
            </a:r>
            <a:endParaRPr dirty="0"/>
          </a:p>
        </p:txBody>
      </p:sp>
      <p:sp>
        <p:nvSpPr>
          <p:cNvPr id="198" name="Caused by inhibition of pancreatic…"/>
          <p:cNvSpPr txBox="1"/>
          <p:nvPr/>
        </p:nvSpPr>
        <p:spPr>
          <a:xfrm>
            <a:off x="2574327" y="6233037"/>
            <a:ext cx="2429692" cy="128753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1100" b="1">
                <a:solidFill>
                  <a:srgbClr val="000000"/>
                </a:solidFill>
              </a:defRPr>
            </a:pPr>
            <a:r>
              <a:rPr dirty="0"/>
              <a:t>Caused by inhibition of pancreatic </a:t>
            </a:r>
          </a:p>
          <a:p>
            <a:pPr>
              <a:defRPr sz="1100" b="1">
                <a:solidFill>
                  <a:srgbClr val="000000"/>
                </a:solidFill>
              </a:defRPr>
            </a:pPr>
            <a:r>
              <a:rPr dirty="0"/>
              <a:t>enzymes (secondary to surgery</a:t>
            </a:r>
            <a:r>
              <a:rPr lang="en-GB" dirty="0"/>
              <a:t>,</a:t>
            </a:r>
            <a:r>
              <a:rPr dirty="0"/>
              <a:t>  disease</a:t>
            </a:r>
            <a:r>
              <a:rPr lang="en-GB" dirty="0"/>
              <a:t> or SSA</a:t>
            </a:r>
            <a:r>
              <a:rPr dirty="0"/>
              <a:t>).</a:t>
            </a:r>
          </a:p>
          <a:p>
            <a:pPr>
              <a:defRPr sz="1100" b="1">
                <a:solidFill>
                  <a:srgbClr val="000000"/>
                </a:solidFill>
              </a:defRPr>
            </a:pPr>
            <a:r>
              <a:rPr dirty="0"/>
              <a:t>If total pancreatectomy/HOP resected assume to have PEI. Otherwise, consider </a:t>
            </a:r>
            <a:r>
              <a:rPr dirty="0" err="1"/>
              <a:t>faecal</a:t>
            </a:r>
            <a:r>
              <a:rPr dirty="0"/>
              <a:t> elastase test. </a:t>
            </a:r>
          </a:p>
        </p:txBody>
      </p:sp>
      <p:sp>
        <p:nvSpPr>
          <p:cNvPr id="199" name="Hydrogen breath test.…"/>
          <p:cNvSpPr txBox="1"/>
          <p:nvPr/>
        </p:nvSpPr>
        <p:spPr>
          <a:xfrm>
            <a:off x="2781898" y="5211550"/>
            <a:ext cx="1837221" cy="75794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a:defRPr sz="1100" b="1">
                <a:solidFill>
                  <a:srgbClr val="000000"/>
                </a:solidFill>
              </a:defRPr>
            </a:pPr>
            <a:r>
              <a:t>Hydrogen breath test. </a:t>
            </a:r>
          </a:p>
          <a:p>
            <a:pPr>
              <a:defRPr sz="1100" b="1">
                <a:solidFill>
                  <a:srgbClr val="000000"/>
                </a:solidFill>
              </a:defRPr>
            </a:pPr>
            <a:r>
              <a:t>Consider antibiotics e.g.</a:t>
            </a:r>
          </a:p>
          <a:p>
            <a:pPr>
              <a:defRPr sz="1100" b="1">
                <a:solidFill>
                  <a:srgbClr val="000000"/>
                </a:solidFill>
              </a:defRPr>
            </a:pPr>
            <a:r>
              <a:t> rifaximin - </a:t>
            </a:r>
          </a:p>
          <a:p>
            <a:pPr>
              <a:defRPr sz="1100" b="1">
                <a:solidFill>
                  <a:srgbClr val="000000"/>
                </a:solidFill>
              </a:defRPr>
            </a:pPr>
            <a:r>
              <a:t>these may need repeating</a:t>
            </a:r>
          </a:p>
        </p:txBody>
      </p:sp>
      <p:sp>
        <p:nvSpPr>
          <p:cNvPr id="200" name="See BSG for management of carcinoid syndrome.…"/>
          <p:cNvSpPr txBox="1"/>
          <p:nvPr/>
        </p:nvSpPr>
        <p:spPr>
          <a:xfrm>
            <a:off x="2451249" y="4269091"/>
            <a:ext cx="2675846" cy="7797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1100" b="1">
                <a:solidFill>
                  <a:srgbClr val="000000"/>
                </a:solidFill>
              </a:defRPr>
            </a:pPr>
            <a:r>
              <a:rPr lang="en-GB" dirty="0"/>
              <a:t>See </a:t>
            </a:r>
            <a:r>
              <a:rPr lang="en-GB" dirty="0">
                <a:hlinkClick r:id="rId5"/>
              </a:rPr>
              <a:t>BSG for Management of Carcinoid Syndrome</a:t>
            </a:r>
            <a:endParaRPr lang="en-GB" dirty="0"/>
          </a:p>
          <a:p>
            <a:pPr>
              <a:defRPr sz="1100" b="1">
                <a:solidFill>
                  <a:srgbClr val="000000"/>
                </a:solidFill>
              </a:defRPr>
            </a:pPr>
            <a:r>
              <a:rPr dirty="0"/>
              <a:t>Check </a:t>
            </a:r>
            <a:r>
              <a:rPr lang="en-GB" dirty="0"/>
              <a:t>urinary/serum </a:t>
            </a:r>
            <a:r>
              <a:rPr dirty="0"/>
              <a:t>5</a:t>
            </a:r>
            <a:r>
              <a:rPr lang="en-GB" dirty="0"/>
              <a:t>-</a:t>
            </a:r>
            <a:r>
              <a:rPr dirty="0" err="1"/>
              <a:t>HiAA</a:t>
            </a:r>
            <a:endParaRPr lang="en-GB" dirty="0"/>
          </a:p>
          <a:p>
            <a:pPr>
              <a:defRPr sz="1100" b="1">
                <a:solidFill>
                  <a:srgbClr val="000000"/>
                </a:solidFill>
              </a:defRPr>
            </a:pPr>
            <a:endParaRPr dirty="0"/>
          </a:p>
        </p:txBody>
      </p:sp>
      <p:sp>
        <p:nvSpPr>
          <p:cNvPr id="201" name="Take history -…"/>
          <p:cNvSpPr txBox="1"/>
          <p:nvPr/>
        </p:nvSpPr>
        <p:spPr>
          <a:xfrm>
            <a:off x="2367652" y="2604253"/>
            <a:ext cx="2615039" cy="145680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1100" b="1">
                <a:solidFill>
                  <a:srgbClr val="000000"/>
                </a:solidFill>
              </a:defRPr>
            </a:pPr>
            <a:endParaRPr dirty="0"/>
          </a:p>
          <a:p>
            <a:pPr marL="195579" indent="-195579">
              <a:buSzPct val="100000"/>
              <a:buAutoNum type="romanLcParenR"/>
              <a:defRPr sz="1100" b="1">
                <a:solidFill>
                  <a:srgbClr val="000000"/>
                </a:solidFill>
              </a:defRPr>
            </a:pPr>
            <a:r>
              <a:rPr lang="en-GB" dirty="0"/>
              <a:t>Right hemicolectomy or cholecystectomy – think BAM</a:t>
            </a:r>
            <a:endParaRPr dirty="0"/>
          </a:p>
          <a:p>
            <a:pPr marL="195579" indent="-195579">
              <a:buSzPct val="100000"/>
              <a:buAutoNum type="romanLcParenR"/>
              <a:defRPr sz="1100" b="1">
                <a:solidFill>
                  <a:srgbClr val="000000"/>
                </a:solidFill>
              </a:defRPr>
            </a:pPr>
            <a:r>
              <a:rPr dirty="0"/>
              <a:t>Small bowel resection </a:t>
            </a:r>
            <a:r>
              <a:rPr lang="en-GB" dirty="0"/>
              <a:t>– consider short bowel syndrome* (unlikely if colon in continuity, assessment of high output stomas beyond scope of this guidance)</a:t>
            </a:r>
            <a:endParaRPr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929292"/>
        </a:solidFill>
        <a:effectLst/>
      </p:bgPr>
    </p:bg>
    <p:spTree>
      <p:nvGrpSpPr>
        <p:cNvPr id="1" name=""/>
        <p:cNvGrpSpPr/>
        <p:nvPr/>
      </p:nvGrpSpPr>
      <p:grpSpPr>
        <a:xfrm>
          <a:off x="0" y="0"/>
          <a:ext cx="0" cy="0"/>
          <a:chOff x="0" y="0"/>
          <a:chExt cx="0" cy="0"/>
        </a:xfrm>
      </p:grpSpPr>
      <p:sp>
        <p:nvSpPr>
          <p:cNvPr id="203" name="Prepared by Erin Bolton DRAFT May 2025                                  For more information, please visit our website: www.ukinets.org"/>
          <p:cNvSpPr txBox="1">
            <a:spLocks noGrp="1"/>
          </p:cNvSpPr>
          <p:nvPr>
            <p:ph type="body" sz="quarter" idx="1"/>
          </p:nvPr>
        </p:nvSpPr>
        <p:spPr>
          <a:xfrm>
            <a:off x="-875" y="9114512"/>
            <a:ext cx="13005675" cy="624808"/>
          </a:xfrm>
          <a:prstGeom prst="rect">
            <a:avLst/>
          </a:prstGeom>
          <a:solidFill>
            <a:srgbClr val="333333"/>
          </a:solidFill>
        </p:spPr>
        <p:txBody>
          <a:bodyPr/>
          <a:lstStyle/>
          <a:p>
            <a:pPr defTabSz="587022">
              <a:defRPr sz="1400" b="0">
                <a:solidFill>
                  <a:srgbClr val="FFFFFF"/>
                </a:solidFill>
                <a:latin typeface="Arial Rounded MT Bold"/>
                <a:ea typeface="Arial Rounded MT Bold"/>
                <a:cs typeface="Arial Rounded MT Bold"/>
                <a:sym typeface="Arial Rounded MT Bold"/>
              </a:defRPr>
            </a:pPr>
            <a:r>
              <a:rPr dirty="0"/>
              <a:t>Prepared by Erin Bolton</a:t>
            </a:r>
            <a:r>
              <a:rPr lang="en-GB" dirty="0"/>
              <a:t> March 2026 – Review date March 2028</a:t>
            </a:r>
            <a:r>
              <a:rPr dirty="0"/>
              <a:t>                                  For more information, please visit our website: </a:t>
            </a:r>
            <a:r>
              <a:rPr u="sng" dirty="0">
                <a:solidFill>
                  <a:srgbClr val="0000FF"/>
                </a:solidFill>
                <a:uFill>
                  <a:solidFill>
                    <a:srgbClr val="0000FF"/>
                  </a:solidFill>
                </a:uFill>
                <a:hlinkClick r:id="rId2"/>
              </a:rPr>
              <a:t>www.ukinets.org</a:t>
            </a:r>
          </a:p>
        </p:txBody>
      </p:sp>
      <p:sp>
        <p:nvSpPr>
          <p:cNvPr id="204" name="UKINETS bitesize guidance…"/>
          <p:cNvSpPr txBox="1">
            <a:spLocks noGrp="1"/>
          </p:cNvSpPr>
          <p:nvPr>
            <p:ph type="title"/>
          </p:nvPr>
        </p:nvSpPr>
        <p:spPr>
          <a:xfrm>
            <a:off x="5482" y="-140824"/>
            <a:ext cx="13005675" cy="2014036"/>
          </a:xfrm>
          <a:prstGeom prst="rect">
            <a:avLst/>
          </a:prstGeom>
          <a:solidFill>
            <a:srgbClr val="FF6A00"/>
          </a:solidFill>
        </p:spPr>
        <p:txBody>
          <a:bodyPr/>
          <a:lstStyle/>
          <a:p>
            <a:pPr lvl="1" indent="251459" defTabSz="953660">
              <a:defRPr sz="1900" b="0" spc="-38">
                <a:solidFill>
                  <a:srgbClr val="FFFFFF"/>
                </a:solidFill>
                <a:latin typeface="Arial Rounded MT Bold"/>
                <a:ea typeface="Arial Rounded MT Bold"/>
                <a:cs typeface="Arial Rounded MT Bold"/>
                <a:sym typeface="Arial Rounded MT Bold"/>
              </a:defRPr>
            </a:pPr>
            <a:endParaRPr/>
          </a:p>
          <a:p>
            <a:pPr lvl="1" indent="251459" algn="ctr" defTabSz="953660">
              <a:defRPr sz="3100" b="0" spc="-100">
                <a:solidFill>
                  <a:srgbClr val="FFFFFF"/>
                </a:solidFill>
                <a:latin typeface="Arial Rounded MT Bold"/>
                <a:ea typeface="Arial Rounded MT Bold"/>
                <a:cs typeface="Arial Rounded MT Bold"/>
                <a:sym typeface="Arial Rounded MT Bold"/>
              </a:defRPr>
            </a:pPr>
            <a:r>
              <a:t>UKINETS bitesize guidance</a:t>
            </a:r>
            <a:endParaRPr spc="-63"/>
          </a:p>
          <a:p>
            <a:pPr lvl="1" indent="251459" algn="ctr" defTabSz="953660">
              <a:defRPr sz="3100" b="0" spc="-63">
                <a:solidFill>
                  <a:srgbClr val="FFFFFF"/>
                </a:solidFill>
                <a:latin typeface="Arial Rounded MT Bold"/>
                <a:ea typeface="Arial Rounded MT Bold"/>
                <a:cs typeface="Arial Rounded MT Bold"/>
                <a:sym typeface="Arial Rounded MT Bold"/>
              </a:defRPr>
            </a:pPr>
            <a:endParaRPr spc="-63"/>
          </a:p>
          <a:p>
            <a:pPr lvl="1" indent="251459" algn="ctr" defTabSz="953660">
              <a:defRPr sz="3100" b="0" spc="-63">
                <a:solidFill>
                  <a:srgbClr val="FFFFFF"/>
                </a:solidFill>
                <a:latin typeface="Arial Rounded MT Bold"/>
                <a:ea typeface="Arial Rounded MT Bold"/>
                <a:cs typeface="Arial Rounded MT Bold"/>
                <a:sym typeface="Arial Rounded MT Bold"/>
              </a:defRPr>
            </a:pPr>
            <a:endParaRPr spc="-63"/>
          </a:p>
          <a:p>
            <a:pPr lvl="1" indent="251459" algn="ctr" defTabSz="953660">
              <a:defRPr sz="2200" b="0" spc="-100">
                <a:solidFill>
                  <a:srgbClr val="FFFFFF"/>
                </a:solidFill>
                <a:latin typeface="Arial Rounded MT Bold"/>
                <a:ea typeface="Arial Rounded MT Bold"/>
                <a:cs typeface="Arial Rounded MT Bold"/>
                <a:sym typeface="Arial Rounded MT Bold"/>
              </a:defRPr>
            </a:pPr>
            <a:r>
              <a:t>Management of diarrhoea in patients with Neuroendocrine tumours</a:t>
            </a:r>
          </a:p>
        </p:txBody>
      </p:sp>
      <p:sp>
        <p:nvSpPr>
          <p:cNvPr id="205" name="Title"/>
          <p:cNvSpPr txBox="1"/>
          <p:nvPr/>
        </p:nvSpPr>
        <p:spPr>
          <a:xfrm>
            <a:off x="5483" y="-629494"/>
            <a:ext cx="13286301" cy="38707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lvl1pPr defTabSz="581151">
              <a:defRPr sz="1782" b="1">
                <a:solidFill>
                  <a:srgbClr val="000000"/>
                </a:solidFill>
              </a:defRPr>
            </a:lvl1pPr>
          </a:lstStyle>
          <a:p>
            <a:r>
              <a:t>Title</a:t>
            </a:r>
          </a:p>
        </p:txBody>
      </p:sp>
      <p:pic>
        <p:nvPicPr>
          <p:cNvPr id="206" name="ukinets logo.jpg" descr="ukinets logo.jpg"/>
          <p:cNvPicPr>
            <a:picLocks noChangeAspect="1"/>
          </p:cNvPicPr>
          <p:nvPr/>
        </p:nvPicPr>
        <p:blipFill>
          <a:blip r:embed="rId3"/>
          <a:stretch>
            <a:fillRect/>
          </a:stretch>
        </p:blipFill>
        <p:spPr>
          <a:xfrm>
            <a:off x="-27657" y="-95164"/>
            <a:ext cx="3774649" cy="798363"/>
          </a:xfrm>
          <a:prstGeom prst="rect">
            <a:avLst/>
          </a:prstGeom>
          <a:ln w="12700">
            <a:miter lim="400000"/>
          </a:ln>
        </p:spPr>
      </p:pic>
      <p:sp>
        <p:nvSpPr>
          <p:cNvPr id="207" name="Page 2…"/>
          <p:cNvSpPr txBox="1"/>
          <p:nvPr/>
        </p:nvSpPr>
        <p:spPr>
          <a:xfrm>
            <a:off x="10886801" y="305614"/>
            <a:ext cx="1948598" cy="57830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b="1">
                <a:solidFill>
                  <a:srgbClr val="FFFFFF"/>
                </a:solidFill>
              </a:defRPr>
            </a:pPr>
            <a:r>
              <a:t>Page 2</a:t>
            </a:r>
          </a:p>
          <a:p>
            <a:pPr>
              <a:defRPr b="1">
                <a:solidFill>
                  <a:srgbClr val="FFFFFF"/>
                </a:solidFill>
              </a:defRPr>
            </a:pPr>
            <a:r>
              <a:t>Notes</a:t>
            </a:r>
          </a:p>
        </p:txBody>
      </p:sp>
      <p:sp>
        <p:nvSpPr>
          <p:cNvPr id="208" name="Rounded Rectangle"/>
          <p:cNvSpPr/>
          <p:nvPr/>
        </p:nvSpPr>
        <p:spPr>
          <a:xfrm>
            <a:off x="298393" y="2079855"/>
            <a:ext cx="12408013" cy="1110992"/>
          </a:xfrm>
          <a:prstGeom prst="roundRect">
            <a:avLst>
              <a:gd name="adj" fmla="val 22386"/>
            </a:avLst>
          </a:prstGeom>
          <a:solidFill>
            <a:srgbClr val="D5D5D5"/>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09" name="Is it really diarrhoea? Patients may use the term to describe what is for them altered bowel habit but isn’t true diarrhoea. Diarrhoea is frequent (at least three episodes per day), loose, watery, and unformed faece (WHO, 2024). One symptom alone is not "/>
          <p:cNvSpPr txBox="1"/>
          <p:nvPr/>
        </p:nvSpPr>
        <p:spPr>
          <a:xfrm>
            <a:off x="471961" y="2136865"/>
            <a:ext cx="11983506" cy="84733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just" defTabSz="457200">
              <a:lnSpc>
                <a:spcPct val="115000"/>
              </a:lnSpc>
              <a:spcBef>
                <a:spcPts val="1000"/>
              </a:spcBef>
              <a:defRPr>
                <a:solidFill>
                  <a:srgbClr val="000000"/>
                </a:solidFill>
                <a:uFill>
                  <a:solidFill>
                    <a:srgbClr val="000000"/>
                  </a:solidFill>
                </a:uFill>
                <a:latin typeface="Arial"/>
                <a:ea typeface="Arial"/>
                <a:cs typeface="Arial"/>
                <a:sym typeface="Arial"/>
              </a:defRPr>
            </a:lvl1pPr>
          </a:lstStyle>
          <a:p>
            <a:r>
              <a:rPr dirty="0"/>
              <a:t>Is it really </a:t>
            </a:r>
            <a:r>
              <a:rPr dirty="0" err="1"/>
              <a:t>diarrhoea</a:t>
            </a:r>
            <a:r>
              <a:rPr dirty="0"/>
              <a:t>? Patients may use the term to describe what is for them altered bowel habit but isn’t true </a:t>
            </a:r>
            <a:r>
              <a:rPr dirty="0" err="1"/>
              <a:t>diarrhoea</a:t>
            </a:r>
            <a:r>
              <a:rPr dirty="0"/>
              <a:t>. </a:t>
            </a:r>
            <a:r>
              <a:rPr dirty="0" err="1"/>
              <a:t>Diarrhoea</a:t>
            </a:r>
            <a:r>
              <a:rPr dirty="0"/>
              <a:t> is frequent (at least three episodes per day), loose, watery, and unformed </a:t>
            </a:r>
            <a:r>
              <a:rPr dirty="0" err="1"/>
              <a:t>faece</a:t>
            </a:r>
            <a:r>
              <a:rPr dirty="0"/>
              <a:t> (WHO, 2024). One symptom alone is not indicative of </a:t>
            </a:r>
            <a:r>
              <a:rPr dirty="0" err="1"/>
              <a:t>diarrhoea</a:t>
            </a:r>
            <a:r>
              <a:rPr dirty="0"/>
              <a:t>. Similarly, </a:t>
            </a:r>
            <a:r>
              <a:rPr dirty="0" err="1"/>
              <a:t>faecal</a:t>
            </a:r>
            <a:r>
              <a:rPr dirty="0"/>
              <a:t> incontinence is not </a:t>
            </a:r>
            <a:r>
              <a:rPr dirty="0" err="1"/>
              <a:t>diarrhoea</a:t>
            </a:r>
            <a:r>
              <a:rPr dirty="0"/>
              <a:t> - refer to continence service.</a:t>
            </a:r>
          </a:p>
        </p:txBody>
      </p:sp>
      <p:sp>
        <p:nvSpPr>
          <p:cNvPr id="210" name="Rounded Rectangle"/>
          <p:cNvSpPr/>
          <p:nvPr/>
        </p:nvSpPr>
        <p:spPr>
          <a:xfrm>
            <a:off x="250012" y="3343367"/>
            <a:ext cx="12408013" cy="626171"/>
          </a:xfrm>
          <a:prstGeom prst="roundRect">
            <a:avLst>
              <a:gd name="adj" fmla="val 30423"/>
            </a:avLst>
          </a:prstGeom>
          <a:solidFill>
            <a:srgbClr val="FFFF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11" name="Acute or chronic? Acute may simply need time to resolve and is commonly caused by infections including C Diff (recent antibiotics?). Chronic is less likely to resolve without support."/>
          <p:cNvSpPr txBox="1"/>
          <p:nvPr/>
        </p:nvSpPr>
        <p:spPr>
          <a:xfrm>
            <a:off x="471961" y="4307506"/>
            <a:ext cx="12060878" cy="57528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just" defTabSz="457200">
              <a:lnSpc>
                <a:spcPct val="115000"/>
              </a:lnSpc>
              <a:spcBef>
                <a:spcPts val="1000"/>
              </a:spcBef>
              <a:defRPr>
                <a:solidFill>
                  <a:srgbClr val="000000"/>
                </a:solidFill>
                <a:uFill>
                  <a:solidFill>
                    <a:srgbClr val="000000"/>
                  </a:solidFill>
                </a:uFill>
                <a:latin typeface="Arial"/>
                <a:ea typeface="Arial"/>
                <a:cs typeface="Arial"/>
                <a:sym typeface="Arial"/>
              </a:defRPr>
            </a:lvl1pPr>
          </a:lstStyle>
          <a:p>
            <a:r>
              <a:t>Acute or chronic? Acute may simply need time to resolve and is commonly caused by infections including C Diff (recent antibiotics?). Chronic is less likely to resolve without support.</a:t>
            </a:r>
          </a:p>
        </p:txBody>
      </p:sp>
      <p:sp>
        <p:nvSpPr>
          <p:cNvPr id="216" name="Rounded Rectangle"/>
          <p:cNvSpPr/>
          <p:nvPr/>
        </p:nvSpPr>
        <p:spPr>
          <a:xfrm>
            <a:off x="273308" y="4065504"/>
            <a:ext cx="12408013" cy="2356821"/>
          </a:xfrm>
          <a:prstGeom prst="roundRect">
            <a:avLst>
              <a:gd name="adj" fmla="val 8681"/>
            </a:avLst>
          </a:prstGeom>
          <a:solidFill>
            <a:srgbClr val="D5D5D5"/>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17" name="Categorize the diarrhoea as inflammatory, fatty or watery:…"/>
          <p:cNvSpPr txBox="1"/>
          <p:nvPr/>
        </p:nvSpPr>
        <p:spPr>
          <a:xfrm>
            <a:off x="360733" y="4049489"/>
            <a:ext cx="12193586" cy="231858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lgn="l" defTabSz="457200">
              <a:defRPr>
                <a:solidFill>
                  <a:srgbClr val="000000"/>
                </a:solidFill>
                <a:latin typeface="Arial"/>
                <a:ea typeface="Arial"/>
                <a:cs typeface="Arial"/>
                <a:sym typeface="Arial"/>
              </a:defRPr>
            </a:pPr>
            <a:r>
              <a:rPr dirty="0"/>
              <a:t>Categorize the </a:t>
            </a:r>
            <a:r>
              <a:rPr dirty="0" err="1"/>
              <a:t>diarrhoea</a:t>
            </a:r>
            <a:r>
              <a:rPr dirty="0"/>
              <a:t> as inflammatory, fatty or watery:</a:t>
            </a:r>
          </a:p>
          <a:p>
            <a:pPr algn="l" defTabSz="457200">
              <a:defRPr>
                <a:solidFill>
                  <a:srgbClr val="000000"/>
                </a:solidFill>
                <a:latin typeface="Arial"/>
                <a:ea typeface="Arial"/>
                <a:cs typeface="Arial"/>
                <a:sym typeface="Arial"/>
              </a:defRPr>
            </a:pPr>
            <a:endParaRPr dirty="0"/>
          </a:p>
          <a:p>
            <a:pPr algn="l" defTabSz="457200">
              <a:defRPr>
                <a:solidFill>
                  <a:srgbClr val="000000"/>
                </a:solidFill>
                <a:latin typeface="Arial"/>
                <a:ea typeface="Arial"/>
                <a:cs typeface="Arial"/>
                <a:sym typeface="Arial"/>
              </a:defRPr>
            </a:pPr>
            <a:r>
              <a:rPr dirty="0"/>
              <a:t>Inflammatory - </a:t>
            </a:r>
            <a:r>
              <a:rPr dirty="0" err="1"/>
              <a:t>characterised</a:t>
            </a:r>
            <a:r>
              <a:rPr dirty="0"/>
              <a:t> by frequent, small volume, bloody stools and may be accompanied by tenesmus, fever, or severe abdominal pain (not likely due to NET)</a:t>
            </a:r>
          </a:p>
          <a:p>
            <a:pPr algn="l" defTabSz="457200">
              <a:defRPr>
                <a:solidFill>
                  <a:srgbClr val="000000"/>
                </a:solidFill>
                <a:latin typeface="Arial"/>
                <a:ea typeface="Arial"/>
                <a:cs typeface="Arial"/>
                <a:sym typeface="Arial"/>
              </a:defRPr>
            </a:pPr>
            <a:endParaRPr dirty="0"/>
          </a:p>
          <a:p>
            <a:pPr algn="l" defTabSz="457200">
              <a:defRPr>
                <a:solidFill>
                  <a:srgbClr val="000000"/>
                </a:solidFill>
                <a:latin typeface="Arial"/>
                <a:ea typeface="Arial"/>
                <a:cs typeface="Arial"/>
                <a:sym typeface="Arial"/>
              </a:defRPr>
            </a:pPr>
            <a:r>
              <a:rPr dirty="0"/>
              <a:t>Fatty - greasy or bulky stools that are difficult to flush and may float.</a:t>
            </a:r>
            <a:r>
              <a:rPr lang="en-GB" dirty="0"/>
              <a:t> Think PEI.</a:t>
            </a:r>
            <a:endParaRPr dirty="0"/>
          </a:p>
          <a:p>
            <a:pPr algn="l" defTabSz="457200">
              <a:defRPr>
                <a:solidFill>
                  <a:srgbClr val="000000"/>
                </a:solidFill>
                <a:latin typeface="Arial"/>
                <a:ea typeface="Arial"/>
                <a:cs typeface="Arial"/>
                <a:sym typeface="Arial"/>
              </a:defRPr>
            </a:pPr>
            <a:endParaRPr dirty="0"/>
          </a:p>
          <a:p>
            <a:pPr algn="l" defTabSz="457200">
              <a:defRPr>
                <a:solidFill>
                  <a:srgbClr val="000000"/>
                </a:solidFill>
                <a:latin typeface="Arial"/>
                <a:ea typeface="Arial"/>
                <a:cs typeface="Arial"/>
                <a:sym typeface="Arial"/>
              </a:defRPr>
            </a:pPr>
            <a:r>
              <a:rPr dirty="0"/>
              <a:t>Watery - osmotic or secretory? Assess in relation to fasting - osmotic </a:t>
            </a:r>
            <a:r>
              <a:rPr dirty="0" err="1"/>
              <a:t>diarrhoea</a:t>
            </a:r>
            <a:r>
              <a:rPr dirty="0"/>
              <a:t> will decrease in volume during a fast, often due to laxatives/antacids or lactose intolerance. Secretory </a:t>
            </a:r>
            <a:r>
              <a:rPr dirty="0" err="1"/>
              <a:t>diarrhoea</a:t>
            </a:r>
            <a:r>
              <a:rPr dirty="0"/>
              <a:t> </a:t>
            </a:r>
            <a:r>
              <a:rPr dirty="0" err="1"/>
              <a:t>continures</a:t>
            </a:r>
            <a:r>
              <a:rPr dirty="0"/>
              <a:t> unabated with fasting</a:t>
            </a:r>
            <a:r>
              <a:rPr lang="en-GB" dirty="0"/>
              <a:t> – think BAM.</a:t>
            </a:r>
            <a:endParaRPr dirty="0"/>
          </a:p>
        </p:txBody>
      </p:sp>
      <p:sp>
        <p:nvSpPr>
          <p:cNvPr id="218" name="Rounded Rectangle"/>
          <p:cNvSpPr/>
          <p:nvPr/>
        </p:nvSpPr>
        <p:spPr>
          <a:xfrm>
            <a:off x="236053" y="7286532"/>
            <a:ext cx="12408013" cy="571604"/>
          </a:xfrm>
          <a:prstGeom prst="roundRect">
            <a:avLst>
              <a:gd name="adj" fmla="val 33327"/>
            </a:avLst>
          </a:prstGeom>
          <a:solidFill>
            <a:srgbClr val="FFFF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19" name="Do not forget constipation/faecal impaction causing overflow diarrhoea - may need abdominal x-ray/PR examination."/>
          <p:cNvSpPr txBox="1"/>
          <p:nvPr/>
        </p:nvSpPr>
        <p:spPr>
          <a:xfrm>
            <a:off x="360734" y="7328757"/>
            <a:ext cx="12103845" cy="32355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just" defTabSz="457200">
              <a:lnSpc>
                <a:spcPct val="115000"/>
              </a:lnSpc>
              <a:spcBef>
                <a:spcPts val="1000"/>
              </a:spcBef>
              <a:defRPr>
                <a:solidFill>
                  <a:srgbClr val="000000"/>
                </a:solidFill>
                <a:uFill>
                  <a:solidFill>
                    <a:srgbClr val="000000"/>
                  </a:solidFill>
                </a:uFill>
                <a:latin typeface="Arial"/>
                <a:ea typeface="Arial"/>
                <a:cs typeface="Arial"/>
                <a:sym typeface="Arial"/>
              </a:defRPr>
            </a:lvl1pPr>
          </a:lstStyle>
          <a:p>
            <a:r>
              <a:rPr dirty="0"/>
              <a:t>Do not forget constipation/</a:t>
            </a:r>
            <a:r>
              <a:rPr dirty="0" err="1"/>
              <a:t>faecal</a:t>
            </a:r>
            <a:r>
              <a:rPr dirty="0"/>
              <a:t> impaction causing overflow </a:t>
            </a:r>
            <a:r>
              <a:rPr dirty="0" err="1"/>
              <a:t>diarrhoea</a:t>
            </a:r>
            <a:r>
              <a:rPr dirty="0"/>
              <a:t> - may need abdominal x-ray/PR examination.</a:t>
            </a:r>
          </a:p>
        </p:txBody>
      </p:sp>
      <p:sp>
        <p:nvSpPr>
          <p:cNvPr id="220" name="Rounded Rectangle"/>
          <p:cNvSpPr/>
          <p:nvPr/>
        </p:nvSpPr>
        <p:spPr>
          <a:xfrm>
            <a:off x="273308" y="8063961"/>
            <a:ext cx="12408013" cy="820657"/>
          </a:xfrm>
          <a:prstGeom prst="roundRect">
            <a:avLst>
              <a:gd name="adj" fmla="val 23213"/>
            </a:avLst>
          </a:prstGeom>
          <a:solidFill>
            <a:srgbClr val="D5D5D5"/>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21" name="If the diarrhoea is associated with the timing of SSA this may be something that the patient prefers to learn to live with rather than taking the additional medications."/>
          <p:cNvSpPr txBox="1"/>
          <p:nvPr/>
        </p:nvSpPr>
        <p:spPr>
          <a:xfrm>
            <a:off x="416611" y="8177186"/>
            <a:ext cx="12103845" cy="58544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just" defTabSz="457200">
              <a:lnSpc>
                <a:spcPct val="115000"/>
              </a:lnSpc>
              <a:spcBef>
                <a:spcPts val="1000"/>
              </a:spcBef>
              <a:defRPr>
                <a:solidFill>
                  <a:srgbClr val="000000"/>
                </a:solidFill>
                <a:uFill>
                  <a:solidFill>
                    <a:srgbClr val="000000"/>
                  </a:solidFill>
                </a:uFill>
                <a:latin typeface="Arial"/>
                <a:ea typeface="Arial"/>
                <a:cs typeface="Arial"/>
                <a:sym typeface="Arial"/>
              </a:defRPr>
            </a:lvl1pPr>
          </a:lstStyle>
          <a:p>
            <a:r>
              <a:rPr dirty="0"/>
              <a:t>If the </a:t>
            </a:r>
            <a:r>
              <a:rPr dirty="0" err="1"/>
              <a:t>diarrhoea</a:t>
            </a:r>
            <a:r>
              <a:rPr dirty="0"/>
              <a:t> is associated with the timing of SSA this may be something that the patient prefers to learn to live with rather than taking the additional medications.</a:t>
            </a:r>
          </a:p>
        </p:txBody>
      </p:sp>
      <p:sp>
        <p:nvSpPr>
          <p:cNvPr id="222" name="Rounded Rectangle"/>
          <p:cNvSpPr/>
          <p:nvPr/>
        </p:nvSpPr>
        <p:spPr>
          <a:xfrm>
            <a:off x="253520" y="6496407"/>
            <a:ext cx="12408013" cy="652693"/>
          </a:xfrm>
          <a:prstGeom prst="roundRect">
            <a:avLst>
              <a:gd name="adj" fmla="val 33777"/>
            </a:avLst>
          </a:prstGeom>
          <a:solidFill>
            <a:srgbClr val="D5D5D5"/>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23" name="Acute or chronic? Acute may simply need time to resolve and is commonly caused by infections including C Diff (recent antibiotics?). Chronic less likely to resolve without support."/>
          <p:cNvSpPr txBox="1"/>
          <p:nvPr/>
        </p:nvSpPr>
        <p:spPr>
          <a:xfrm>
            <a:off x="388138" y="3334056"/>
            <a:ext cx="12103842" cy="64479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just" defTabSz="457200">
              <a:lnSpc>
                <a:spcPct val="115000"/>
              </a:lnSpc>
              <a:spcBef>
                <a:spcPts val="1000"/>
              </a:spcBef>
              <a:defRPr>
                <a:solidFill>
                  <a:srgbClr val="000000"/>
                </a:solidFill>
                <a:uFill>
                  <a:solidFill>
                    <a:srgbClr val="000000"/>
                  </a:solidFill>
                </a:uFill>
                <a:latin typeface="Arial"/>
                <a:ea typeface="Arial"/>
                <a:cs typeface="Arial"/>
                <a:sym typeface="Arial"/>
              </a:defRPr>
            </a:lvl1pPr>
          </a:lstStyle>
          <a:p>
            <a:r>
              <a:rPr dirty="0"/>
              <a:t>Acute or chronic? Acute </a:t>
            </a:r>
            <a:r>
              <a:rPr lang="en-GB" dirty="0"/>
              <a:t>diarrhoea </a:t>
            </a:r>
            <a:r>
              <a:rPr dirty="0"/>
              <a:t>is commonly caused by infections including C Diff (recent antibiotics?). Chronic less likely to resolve without support.</a:t>
            </a:r>
          </a:p>
        </p:txBody>
      </p:sp>
      <p:sp>
        <p:nvSpPr>
          <p:cNvPr id="226" name="Rule out medications as cause - e.g. SSA * or course of antibiotics (*see separate guidance for side effects of SSA). Check for home remedies and check for surreptitious use of laxatives or other bowel stimulants."/>
          <p:cNvSpPr txBox="1"/>
          <p:nvPr/>
        </p:nvSpPr>
        <p:spPr>
          <a:xfrm>
            <a:off x="428997" y="6513418"/>
            <a:ext cx="12103842" cy="58544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just" defTabSz="457200">
              <a:lnSpc>
                <a:spcPct val="115000"/>
              </a:lnSpc>
              <a:spcBef>
                <a:spcPts val="1000"/>
              </a:spcBef>
              <a:defRPr>
                <a:solidFill>
                  <a:srgbClr val="000000"/>
                </a:solidFill>
                <a:uFill>
                  <a:solidFill>
                    <a:srgbClr val="000000"/>
                  </a:solidFill>
                </a:uFill>
                <a:latin typeface="Arial"/>
                <a:ea typeface="Arial"/>
                <a:cs typeface="Arial"/>
                <a:sym typeface="Arial"/>
              </a:defRPr>
            </a:lvl1pPr>
          </a:lstStyle>
          <a:p>
            <a:r>
              <a:rPr dirty="0"/>
              <a:t>Rule out medications as cause - e.g. SSA * or course of antibiotics (*see separate guidance for side effects of SSA). Check for home remedies and check for surreptitious use of laxatives or other bowel stimulants.</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929292"/>
        </a:solidFill>
        <a:effectLst/>
      </p:bgPr>
    </p:bg>
    <p:spTree>
      <p:nvGrpSpPr>
        <p:cNvPr id="1" name=""/>
        <p:cNvGrpSpPr/>
        <p:nvPr/>
      </p:nvGrpSpPr>
      <p:grpSpPr>
        <a:xfrm>
          <a:off x="0" y="0"/>
          <a:ext cx="0" cy="0"/>
          <a:chOff x="0" y="0"/>
          <a:chExt cx="0" cy="0"/>
        </a:xfrm>
      </p:grpSpPr>
      <p:sp>
        <p:nvSpPr>
          <p:cNvPr id="228" name="Prepared by Erin Bolton. DRAFT May 2025                                  For more information, please visit our website: www.ukinets.org"/>
          <p:cNvSpPr txBox="1">
            <a:spLocks noGrp="1"/>
          </p:cNvSpPr>
          <p:nvPr>
            <p:ph type="body" sz="quarter" idx="1"/>
          </p:nvPr>
        </p:nvSpPr>
        <p:spPr>
          <a:xfrm>
            <a:off x="-27657" y="9068271"/>
            <a:ext cx="13032457" cy="685330"/>
          </a:xfrm>
          <a:prstGeom prst="rect">
            <a:avLst/>
          </a:prstGeom>
          <a:solidFill>
            <a:srgbClr val="333333"/>
          </a:solidFill>
        </p:spPr>
        <p:txBody>
          <a:bodyPr/>
          <a:lstStyle/>
          <a:p>
            <a:pPr defTabSz="587022">
              <a:defRPr sz="1400" b="0">
                <a:solidFill>
                  <a:srgbClr val="FFFFFF"/>
                </a:solidFill>
                <a:latin typeface="Arial Rounded MT Bold"/>
                <a:ea typeface="Arial Rounded MT Bold"/>
                <a:cs typeface="Arial Rounded MT Bold"/>
                <a:sym typeface="Arial Rounded MT Bold"/>
              </a:defRPr>
            </a:pPr>
            <a:r>
              <a:rPr dirty="0"/>
              <a:t>Prepared by Erin Bolton. </a:t>
            </a:r>
            <a:r>
              <a:rPr lang="en-GB" dirty="0"/>
              <a:t>March 2026 – Review date March 2028			</a:t>
            </a:r>
            <a:r>
              <a:rPr dirty="0"/>
              <a:t>For more information, please visit our website: </a:t>
            </a:r>
            <a:r>
              <a:rPr u="sng" dirty="0">
                <a:solidFill>
                  <a:srgbClr val="0000FF"/>
                </a:solidFill>
                <a:uFill>
                  <a:solidFill>
                    <a:srgbClr val="0000FF"/>
                  </a:solidFill>
                </a:uFill>
                <a:hlinkClick r:id="rId2"/>
              </a:rPr>
              <a:t>www.ukinets.org</a:t>
            </a:r>
          </a:p>
        </p:txBody>
      </p:sp>
      <p:sp>
        <p:nvSpPr>
          <p:cNvPr id="229" name="UKINETS bitesize guidance…"/>
          <p:cNvSpPr txBox="1">
            <a:spLocks noGrp="1"/>
          </p:cNvSpPr>
          <p:nvPr>
            <p:ph type="title"/>
          </p:nvPr>
        </p:nvSpPr>
        <p:spPr>
          <a:xfrm>
            <a:off x="5482" y="-140824"/>
            <a:ext cx="12999318" cy="2230959"/>
          </a:xfrm>
          <a:prstGeom prst="rect">
            <a:avLst/>
          </a:prstGeom>
          <a:solidFill>
            <a:srgbClr val="FF6A00"/>
          </a:solidFill>
        </p:spPr>
        <p:txBody>
          <a:bodyPr/>
          <a:lstStyle/>
          <a:p>
            <a:pPr lvl="1" indent="278891" defTabSz="1057696">
              <a:defRPr sz="2100" b="0" spc="-42">
                <a:solidFill>
                  <a:srgbClr val="FFFFFF"/>
                </a:solidFill>
                <a:latin typeface="Arial Rounded MT Bold"/>
                <a:ea typeface="Arial Rounded MT Bold"/>
                <a:cs typeface="Arial Rounded MT Bold"/>
                <a:sym typeface="Arial Rounded MT Bold"/>
              </a:defRPr>
            </a:pPr>
            <a:endParaRPr/>
          </a:p>
          <a:p>
            <a:pPr lvl="1" indent="278891" algn="ctr" defTabSz="1057696">
              <a:defRPr sz="3500" b="0" spc="-100">
                <a:solidFill>
                  <a:srgbClr val="FFFFFF"/>
                </a:solidFill>
                <a:latin typeface="Arial Rounded MT Bold"/>
                <a:ea typeface="Arial Rounded MT Bold"/>
                <a:cs typeface="Arial Rounded MT Bold"/>
                <a:sym typeface="Arial Rounded MT Bold"/>
              </a:defRPr>
            </a:pPr>
            <a:r>
              <a:t>UKINETS bitesize guidance</a:t>
            </a:r>
          </a:p>
          <a:p>
            <a:pPr lvl="1" indent="278891" algn="ctr" defTabSz="1057696">
              <a:defRPr sz="3500" b="0" spc="-70">
                <a:solidFill>
                  <a:srgbClr val="FFFFFF"/>
                </a:solidFill>
                <a:latin typeface="Arial Rounded MT Bold"/>
                <a:ea typeface="Arial Rounded MT Bold"/>
                <a:cs typeface="Arial Rounded MT Bold"/>
                <a:sym typeface="Arial Rounded MT Bold"/>
              </a:defRPr>
            </a:pPr>
            <a:endParaRPr/>
          </a:p>
          <a:p>
            <a:pPr lvl="1" indent="278891" algn="ctr" defTabSz="1057696">
              <a:defRPr sz="3500" b="0" spc="-70">
                <a:solidFill>
                  <a:srgbClr val="FFFFFF"/>
                </a:solidFill>
                <a:latin typeface="Arial Rounded MT Bold"/>
                <a:ea typeface="Arial Rounded MT Bold"/>
                <a:cs typeface="Arial Rounded MT Bold"/>
                <a:sym typeface="Arial Rounded MT Bold"/>
              </a:defRPr>
            </a:pPr>
            <a:endParaRPr/>
          </a:p>
          <a:p>
            <a:pPr lvl="1" indent="278891" algn="ctr" defTabSz="1057696">
              <a:defRPr sz="2400" b="0" spc="-100">
                <a:solidFill>
                  <a:srgbClr val="FFFFFF"/>
                </a:solidFill>
                <a:latin typeface="Arial Rounded MT Bold"/>
                <a:ea typeface="Arial Rounded MT Bold"/>
                <a:cs typeface="Arial Rounded MT Bold"/>
                <a:sym typeface="Arial Rounded MT Bold"/>
              </a:defRPr>
            </a:pPr>
            <a:r>
              <a:t>Management of diarrhoea in patients with Neuroendocrine tumours</a:t>
            </a:r>
          </a:p>
        </p:txBody>
      </p:sp>
      <p:sp>
        <p:nvSpPr>
          <p:cNvPr id="230" name="Title"/>
          <p:cNvSpPr txBox="1"/>
          <p:nvPr/>
        </p:nvSpPr>
        <p:spPr>
          <a:xfrm>
            <a:off x="5483" y="-629494"/>
            <a:ext cx="13286301" cy="38707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lvl1pPr defTabSz="581151">
              <a:defRPr sz="1782" b="1">
                <a:solidFill>
                  <a:srgbClr val="000000"/>
                </a:solidFill>
              </a:defRPr>
            </a:lvl1pPr>
          </a:lstStyle>
          <a:p>
            <a:r>
              <a:t>Title</a:t>
            </a:r>
          </a:p>
        </p:txBody>
      </p:sp>
      <p:pic>
        <p:nvPicPr>
          <p:cNvPr id="231" name="ukinets logo.jpg" descr="ukinets logo.jpg"/>
          <p:cNvPicPr>
            <a:picLocks noChangeAspect="1"/>
          </p:cNvPicPr>
          <p:nvPr/>
        </p:nvPicPr>
        <p:blipFill>
          <a:blip r:embed="rId3"/>
          <a:stretch>
            <a:fillRect/>
          </a:stretch>
        </p:blipFill>
        <p:spPr>
          <a:xfrm>
            <a:off x="-27657" y="-95164"/>
            <a:ext cx="3774649" cy="798363"/>
          </a:xfrm>
          <a:prstGeom prst="rect">
            <a:avLst/>
          </a:prstGeom>
          <a:ln w="12700">
            <a:miter lim="400000"/>
          </a:ln>
        </p:spPr>
      </p:pic>
      <p:sp>
        <p:nvSpPr>
          <p:cNvPr id="232" name="Page 3…"/>
          <p:cNvSpPr txBox="1"/>
          <p:nvPr/>
        </p:nvSpPr>
        <p:spPr>
          <a:xfrm>
            <a:off x="10886801" y="305614"/>
            <a:ext cx="1948598" cy="57830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b="1">
                <a:solidFill>
                  <a:srgbClr val="FFFFFF"/>
                </a:solidFill>
              </a:defRPr>
            </a:pPr>
            <a:r>
              <a:t>Page 3</a:t>
            </a:r>
          </a:p>
          <a:p>
            <a:pPr>
              <a:defRPr b="1">
                <a:solidFill>
                  <a:srgbClr val="FFFFFF"/>
                </a:solidFill>
              </a:defRPr>
            </a:pPr>
            <a:r>
              <a:t>  References</a:t>
            </a:r>
          </a:p>
        </p:txBody>
      </p:sp>
      <p:sp>
        <p:nvSpPr>
          <p:cNvPr id="233" name="Rounded Rectangle"/>
          <p:cNvSpPr/>
          <p:nvPr/>
        </p:nvSpPr>
        <p:spPr>
          <a:xfrm>
            <a:off x="298393" y="2600295"/>
            <a:ext cx="12408013" cy="5674809"/>
          </a:xfrm>
          <a:prstGeom prst="roundRect">
            <a:avLst>
              <a:gd name="adj" fmla="val 3357"/>
            </a:avLst>
          </a:prstGeom>
          <a:solidFill>
            <a:srgbClr val="FFFF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dirty="0"/>
          </a:p>
        </p:txBody>
      </p:sp>
      <p:sp>
        <p:nvSpPr>
          <p:cNvPr id="238" name="References…"/>
          <p:cNvSpPr txBox="1"/>
          <p:nvPr/>
        </p:nvSpPr>
        <p:spPr>
          <a:xfrm>
            <a:off x="632967" y="4197659"/>
            <a:ext cx="11738865" cy="27340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lgn="l" defTabSz="457200">
              <a:defRPr sz="1800" b="1">
                <a:solidFill>
                  <a:srgbClr val="000000"/>
                </a:solidFill>
                <a:latin typeface="Arial"/>
                <a:ea typeface="Arial"/>
                <a:cs typeface="Arial"/>
                <a:sym typeface="Arial"/>
              </a:defRPr>
            </a:pPr>
            <a:r>
              <a:rPr dirty="0"/>
              <a:t>References</a:t>
            </a:r>
          </a:p>
          <a:p>
            <a:pPr algn="l" defTabSz="457200">
              <a:defRPr>
                <a:solidFill>
                  <a:srgbClr val="000000"/>
                </a:solidFill>
                <a:latin typeface="Arial"/>
                <a:ea typeface="Arial"/>
                <a:cs typeface="Arial"/>
                <a:sym typeface="Arial"/>
              </a:defRPr>
            </a:pPr>
            <a:endParaRPr dirty="0"/>
          </a:p>
          <a:p>
            <a:pPr algn="l" defTabSz="457200">
              <a:defRPr sz="900">
                <a:solidFill>
                  <a:srgbClr val="000000"/>
                </a:solidFill>
                <a:latin typeface="+mn-lt"/>
                <a:ea typeface="+mn-ea"/>
                <a:cs typeface="+mn-cs"/>
                <a:sym typeface="Helvetica"/>
              </a:defRPr>
            </a:pPr>
            <a:endParaRPr dirty="0"/>
          </a:p>
          <a:p>
            <a:pPr algn="l" defTabSz="457200">
              <a:defRPr>
                <a:solidFill>
                  <a:srgbClr val="000000"/>
                </a:solidFill>
                <a:latin typeface="+mn-lt"/>
                <a:ea typeface="+mn-ea"/>
                <a:cs typeface="+mn-cs"/>
                <a:sym typeface="Helvetica"/>
              </a:defRPr>
            </a:pPr>
            <a:r>
              <a:rPr dirty="0"/>
              <a:t>Pavel, M. and Valle, J. (2017) ‘ENETS consensus guidelines for the standards of care in neuroendocrine neoplasms: Systemic </a:t>
            </a:r>
            <a:r>
              <a:rPr dirty="0" err="1"/>
              <a:t>th</a:t>
            </a:r>
            <a:r>
              <a:rPr lang="en-GB" dirty="0" err="1"/>
              <a:t>erapy</a:t>
            </a:r>
            <a:r>
              <a:rPr dirty="0"/>
              <a:t>– biotherapy and novel targeted agents’, Neuroendocrinology, 2017,1095: </a:t>
            </a:r>
            <a:r>
              <a:rPr dirty="0" err="1"/>
              <a:t>pp226-280</a:t>
            </a:r>
            <a:r>
              <a:rPr dirty="0"/>
              <a:t>.</a:t>
            </a:r>
          </a:p>
          <a:p>
            <a:pPr algn="l" defTabSz="457200">
              <a:defRPr>
                <a:solidFill>
                  <a:srgbClr val="000000"/>
                </a:solidFill>
                <a:latin typeface="+mn-lt"/>
                <a:ea typeface="+mn-ea"/>
                <a:cs typeface="+mn-cs"/>
                <a:sym typeface="Helvetica"/>
              </a:defRPr>
            </a:pPr>
            <a:r>
              <a:rPr dirty="0"/>
              <a:t>[</a:t>
            </a:r>
            <a:r>
              <a:rPr dirty="0" err="1"/>
              <a:t>my.enets.org</a:t>
            </a:r>
            <a:r>
              <a:rPr dirty="0"/>
              <a:t>/guidelines_2017.html accessed 5/9/23]</a:t>
            </a:r>
          </a:p>
          <a:p>
            <a:pPr algn="l" defTabSz="457200">
              <a:defRPr>
                <a:solidFill>
                  <a:srgbClr val="000000"/>
                </a:solidFill>
                <a:latin typeface="+mn-lt"/>
                <a:ea typeface="+mn-ea"/>
                <a:cs typeface="+mn-cs"/>
                <a:sym typeface="Helvetica"/>
              </a:defRPr>
            </a:pPr>
            <a:endParaRPr dirty="0"/>
          </a:p>
          <a:p>
            <a:pPr algn="l" defTabSz="457200">
              <a:defRPr>
                <a:solidFill>
                  <a:srgbClr val="000000"/>
                </a:solidFill>
                <a:latin typeface="+mn-lt"/>
                <a:ea typeface="+mn-ea"/>
                <a:cs typeface="+mn-cs"/>
                <a:sym typeface="Helvetica"/>
              </a:defRPr>
            </a:pPr>
            <a:r>
              <a:rPr dirty="0" err="1"/>
              <a:t>Sweetser</a:t>
            </a:r>
            <a:r>
              <a:rPr dirty="0"/>
              <a:t>, S. (2012) ‘Evaluating the patient with diarrhea: A case</a:t>
            </a:r>
            <a:r>
              <a:rPr lang="en-GB" dirty="0"/>
              <a:t>-</a:t>
            </a:r>
            <a:r>
              <a:rPr dirty="0"/>
              <a:t>based approach’, Mayo Clinic Proceedings, June 2012, Vol 87 (6), </a:t>
            </a:r>
            <a:r>
              <a:rPr dirty="0" err="1"/>
              <a:t>pp596-602</a:t>
            </a:r>
            <a:r>
              <a:rPr dirty="0"/>
              <a:t>. [ </a:t>
            </a:r>
            <a:r>
              <a:rPr dirty="0" err="1"/>
              <a:t>www.ncbi.nlm.nih.gov</a:t>
            </a:r>
            <a:r>
              <a:rPr dirty="0"/>
              <a:t>/</a:t>
            </a:r>
            <a:r>
              <a:rPr dirty="0" err="1"/>
              <a:t>pmc</a:t>
            </a:r>
            <a:r>
              <a:rPr dirty="0"/>
              <a:t>/articles/PMC3538472/ accessed 28/8/23]</a:t>
            </a:r>
          </a:p>
          <a:p>
            <a:pPr algn="l" defTabSz="457200">
              <a:defRPr>
                <a:solidFill>
                  <a:srgbClr val="000000"/>
                </a:solidFill>
                <a:latin typeface="+mn-lt"/>
                <a:ea typeface="+mn-ea"/>
                <a:cs typeface="+mn-cs"/>
                <a:sym typeface="Helvetica"/>
              </a:defRPr>
            </a:pPr>
            <a:endParaRPr dirty="0"/>
          </a:p>
          <a:p>
            <a:pPr algn="l" defTabSz="457200">
              <a:defRPr>
                <a:solidFill>
                  <a:srgbClr val="000000"/>
                </a:solidFill>
                <a:latin typeface="+mn-lt"/>
                <a:ea typeface="+mn-ea"/>
                <a:cs typeface="+mn-cs"/>
                <a:sym typeface="Helvetica"/>
              </a:defRPr>
            </a:pPr>
            <a:r>
              <a:rPr dirty="0"/>
              <a:t>World Health </a:t>
            </a:r>
            <a:r>
              <a:rPr dirty="0" err="1"/>
              <a:t>Organisation</a:t>
            </a:r>
            <a:r>
              <a:rPr dirty="0"/>
              <a:t> (WHO) (2024) https://www.who.int/news-room/fact-sheets/detail/</a:t>
            </a:r>
            <a:r>
              <a:rPr dirty="0" err="1"/>
              <a:t>diarrhoeal-disease</a:t>
            </a:r>
            <a:endParaRPr dirty="0"/>
          </a:p>
        </p:txBody>
      </p:sp>
    </p:spTree>
  </p:cSld>
  <p:clrMapOvr>
    <a:masterClrMapping/>
  </p:clrMapOvr>
  <p:transition spd="med"/>
</p:sld>
</file>

<file path=ppt/theme/theme1.xml><?xml version="1.0" encoding="utf-8"?>
<a:theme xmlns:a="http://schemas.openxmlformats.org/drawingml/2006/main" name="21_BasicWhite">
  <a:themeElements>
    <a:clrScheme name="21_BasicWhite">
      <a:dk1>
        <a:srgbClr val="5E5E5E"/>
      </a:dk1>
      <a:lt1>
        <a:srgbClr val="FFFFFF"/>
      </a:lt1>
      <a:dk2>
        <a:srgbClr val="A7A7A7"/>
      </a:dk2>
      <a:lt2>
        <a:srgbClr val="535353"/>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a:ea typeface="Helvetica"/>
        <a:cs typeface="Helvetica"/>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A7A7A7"/>
      </a:dk2>
      <a:lt2>
        <a:srgbClr val="535353"/>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a:ea typeface="Helvetica"/>
        <a:cs typeface="Helvetica"/>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Metadata/LabelInfo.xml><?xml version="1.0" encoding="utf-8"?>
<clbl:labelList xmlns:clbl="http://schemas.microsoft.com/office/2020/mipLabelMetadata">
  <clbl:label id="{d42255ec-e1af-44ac-b676-7700d3d39603}" enabled="1" method="Standard" siteId="{1a07c565-b111-42d0-ada8-16998c72bd30}" contentBits="0" removed="0"/>
</clbl:labelList>
</file>

<file path=docProps/app.xml><?xml version="1.0" encoding="utf-8"?>
<Properties xmlns="http://schemas.openxmlformats.org/officeDocument/2006/extended-properties" xmlns:vt="http://schemas.openxmlformats.org/officeDocument/2006/docPropsVTypes">
  <TotalTime>0</TotalTime>
  <Words>1177</Words>
  <Application>Microsoft Office PowerPoint</Application>
  <PresentationFormat>Custom</PresentationFormat>
  <Paragraphs>106</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21_BasicWhite</vt:lpstr>
      <vt:lpstr> UKINETS bitesize guidance Management of diarrhoea in patients with Neuroendocrine tumours</vt:lpstr>
      <vt:lpstr> UKINETS bitesize guidance   Management of diarrhoea in patients with Neuroendocrine tumours</vt:lpstr>
      <vt:lpstr> UKINETS bitesize guidance   Management of diarrhoea in patients with Neuroendocrine tumours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UKINETS bitesize guidance Management of diarrhoea in patients with Neuroendocrine tumours</dc:title>
  <cp:lastModifiedBy>Maia Sissons</cp:lastModifiedBy>
  <cp:revision>3</cp:revision>
  <dcterms:modified xsi:type="dcterms:W3CDTF">2026-03-12T14:42:11Z</dcterms:modified>
</cp:coreProperties>
</file>