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536773"/>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36773"/>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254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25400" cap="flat">
              <a:solidFill>
                <a:srgbClr val="CB297B"/>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698500" y="8657488"/>
            <a:ext cx="11607801" cy="461060"/>
          </a:xfrm>
          <a:prstGeom prst="rect">
            <a:avLst/>
          </a:prstGeom>
        </p:spPr>
        <p:txBody>
          <a:bodyPr anchor="b"/>
          <a:lstStyle>
            <a:lvl1pPr marL="0" indent="0" defTabSz="563541">
              <a:lnSpc>
                <a:spcPct val="100000"/>
              </a:lnSpc>
              <a:spcBef>
                <a:spcPts val="0"/>
              </a:spcBef>
              <a:buSzTx/>
              <a:buNone/>
              <a:defRPr sz="2304" b="1"/>
            </a:lvl1pPr>
          </a:lstStyle>
          <a:p>
            <a:r>
              <a:t>Author and Date</a:t>
            </a:r>
          </a:p>
        </p:txBody>
      </p:sp>
      <p:sp>
        <p:nvSpPr>
          <p:cNvPr id="12" name="Presentation Title"/>
          <p:cNvSpPr txBox="1">
            <a:spLocks noGrp="1"/>
          </p:cNvSpPr>
          <p:nvPr>
            <p:ph type="title" hasCustomPrompt="1"/>
          </p:nvPr>
        </p:nvSpPr>
        <p:spPr>
          <a:xfrm>
            <a:off x="698500" y="1854200"/>
            <a:ext cx="11609057" cy="3302000"/>
          </a:xfrm>
          <a:prstGeom prst="rect">
            <a:avLst/>
          </a:prstGeom>
        </p:spPr>
        <p:txBody>
          <a:bodyPr anchor="b"/>
          <a:lstStyle>
            <a:lvl1pPr>
              <a:defRPr sz="8200" spc="-164"/>
            </a:lvl1pPr>
          </a:lstStyle>
          <a:p>
            <a:r>
              <a:t>Presentation Title</a:t>
            </a:r>
          </a:p>
        </p:txBody>
      </p:sp>
      <p:sp>
        <p:nvSpPr>
          <p:cNvPr id="13" name="Body Level One…"/>
          <p:cNvSpPr txBox="1">
            <a:spLocks noGrp="1"/>
          </p:cNvSpPr>
          <p:nvPr>
            <p:ph type="body" sz="quarter" idx="1" hasCustomPrompt="1"/>
          </p:nvPr>
        </p:nvSpPr>
        <p:spPr>
          <a:xfrm>
            <a:off x="698500" y="5105400"/>
            <a:ext cx="11607800" cy="145639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xfrm>
            <a:off x="6353454" y="9220199"/>
            <a:ext cx="297892"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698500" y="3568700"/>
            <a:ext cx="11607800" cy="2617788"/>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Fact information"/>
          <p:cNvSpPr txBox="1">
            <a:spLocks noGrp="1"/>
          </p:cNvSpPr>
          <p:nvPr>
            <p:ph type="body" sz="quarter" idx="21" hasCustomPrompt="1"/>
          </p:nvPr>
        </p:nvSpPr>
        <p:spPr>
          <a:xfrm>
            <a:off x="698500" y="6209979"/>
            <a:ext cx="11607800" cy="671803"/>
          </a:xfrm>
          <a:prstGeom prst="rect">
            <a:avLst/>
          </a:prstGeom>
        </p:spPr>
        <p:txBody>
          <a:bodyPr/>
          <a:lstStyle>
            <a:lvl1pPr marL="0" indent="0" algn="ctr">
              <a:lnSpc>
                <a:spcPct val="100000"/>
              </a:lnSpc>
              <a:spcBef>
                <a:spcPts val="0"/>
              </a:spcBef>
              <a:buSzTx/>
              <a:buNone/>
              <a:defRPr sz="3800" b="1"/>
            </a:lvl1pPr>
          </a:lstStyle>
          <a:p>
            <a:r>
              <a:t>Fact information</a:t>
            </a:r>
          </a:p>
        </p:txBody>
      </p:sp>
      <p:sp>
        <p:nvSpPr>
          <p:cNvPr id="107" name="Body Level One…"/>
          <p:cNvSpPr txBox="1">
            <a:spLocks noGrp="1"/>
          </p:cNvSpPr>
          <p:nvPr>
            <p:ph type="body" idx="1" hasCustomPrompt="1"/>
          </p:nvPr>
        </p:nvSpPr>
        <p:spPr>
          <a:xfrm>
            <a:off x="698500" y="999066"/>
            <a:ext cx="11607800" cy="5210914"/>
          </a:xfrm>
          <a:prstGeom prst="rect">
            <a:avLst/>
          </a:prstGeom>
        </p:spPr>
        <p:txBody>
          <a:bodyPr anchor="b"/>
          <a:lstStyle>
            <a:lvl1pPr marL="0" indent="0" algn="ctr">
              <a:lnSpc>
                <a:spcPct val="80000"/>
              </a:lnSpc>
              <a:spcBef>
                <a:spcPts val="0"/>
              </a:spcBef>
              <a:buSzTx/>
              <a:buNone/>
              <a:defRPr sz="17600" b="1" spc="-176"/>
            </a:lvl1pPr>
            <a:lvl2pPr marL="0" indent="457200" algn="ctr">
              <a:lnSpc>
                <a:spcPct val="80000"/>
              </a:lnSpc>
              <a:spcBef>
                <a:spcPts val="0"/>
              </a:spcBef>
              <a:buSzTx/>
              <a:buNone/>
              <a:defRPr sz="17600" b="1" spc="-176"/>
            </a:lvl2pPr>
            <a:lvl3pPr marL="0" indent="914400" algn="ctr">
              <a:lnSpc>
                <a:spcPct val="80000"/>
              </a:lnSpc>
              <a:spcBef>
                <a:spcPts val="0"/>
              </a:spcBef>
              <a:buSzTx/>
              <a:buNone/>
              <a:defRPr sz="17600" b="1" spc="-176"/>
            </a:lvl3pPr>
            <a:lvl4pPr marL="0" indent="1371600" algn="ctr">
              <a:lnSpc>
                <a:spcPct val="80000"/>
              </a:lnSpc>
              <a:spcBef>
                <a:spcPts val="0"/>
              </a:spcBef>
              <a:buSzTx/>
              <a:buNone/>
              <a:defRPr sz="17600" b="1" spc="-176"/>
            </a:lvl4pPr>
            <a:lvl5pPr marL="0" indent="1828800" algn="ctr">
              <a:lnSpc>
                <a:spcPct val="80000"/>
              </a:lnSpc>
              <a:spcBef>
                <a:spcPts val="0"/>
              </a:spcBef>
              <a:buSzTx/>
              <a:buNone/>
              <a:defRPr sz="17600" b="1" spc="-176"/>
            </a:lvl5pPr>
          </a:lstStyle>
          <a:p>
            <a:r>
              <a:t>100%</a:t>
            </a:r>
          </a:p>
          <a:p>
            <a:pPr lvl="1"/>
            <a:endParaRPr/>
          </a:p>
          <a:p>
            <a:pPr lvl="2"/>
            <a:endParaRPr/>
          </a:p>
          <a:p>
            <a:pPr lvl="3"/>
            <a:endParaRPr/>
          </a:p>
          <a:p>
            <a:pPr lvl="4"/>
            <a:endParaRP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Body Level One…"/>
          <p:cNvSpPr txBox="1">
            <a:spLocks noGrp="1"/>
          </p:cNvSpPr>
          <p:nvPr>
            <p:ph type="body" sz="half" idx="1" hasCustomPrompt="1"/>
          </p:nvPr>
        </p:nvSpPr>
        <p:spPr>
          <a:xfrm>
            <a:off x="736600" y="3721100"/>
            <a:ext cx="11531600" cy="2324100"/>
          </a:xfrm>
          <a:prstGeom prst="rect">
            <a:avLst/>
          </a:prstGeom>
        </p:spPr>
        <p:txBody>
          <a:bodyPr anchor="ctr"/>
          <a:lstStyle>
            <a:lvl1pPr marL="457200" indent="-342900">
              <a:spcBef>
                <a:spcPts val="0"/>
              </a:spcBef>
              <a:buSzTx/>
              <a:buNone/>
              <a:defRPr sz="6000" spc="-119">
                <a:latin typeface="Helvetica Neue Medium"/>
                <a:ea typeface="Helvetica Neue Medium"/>
                <a:cs typeface="Helvetica Neue Medium"/>
                <a:sym typeface="Helvetica Neue Medium"/>
              </a:defRPr>
            </a:lvl1pPr>
            <a:lvl2pPr marL="457200" indent="114300">
              <a:spcBef>
                <a:spcPts val="0"/>
              </a:spcBef>
              <a:buSzTx/>
              <a:buNone/>
              <a:defRPr sz="6000" spc="-119">
                <a:latin typeface="Helvetica Neue Medium"/>
                <a:ea typeface="Helvetica Neue Medium"/>
                <a:cs typeface="Helvetica Neue Medium"/>
                <a:sym typeface="Helvetica Neue Medium"/>
              </a:defRPr>
            </a:lvl2pPr>
            <a:lvl3pPr marL="457200" indent="571500">
              <a:spcBef>
                <a:spcPts val="0"/>
              </a:spcBef>
              <a:buSzTx/>
              <a:buNone/>
              <a:defRPr sz="6000" spc="-119">
                <a:latin typeface="Helvetica Neue Medium"/>
                <a:ea typeface="Helvetica Neue Medium"/>
                <a:cs typeface="Helvetica Neue Medium"/>
                <a:sym typeface="Helvetica Neue Medium"/>
              </a:defRPr>
            </a:lvl3pPr>
            <a:lvl4pPr marL="457200" indent="1028700">
              <a:spcBef>
                <a:spcPts val="0"/>
              </a:spcBef>
              <a:buSzTx/>
              <a:buNone/>
              <a:defRPr sz="6000" spc="-119">
                <a:latin typeface="Helvetica Neue Medium"/>
                <a:ea typeface="Helvetica Neue Medium"/>
                <a:cs typeface="Helvetica Neue Medium"/>
                <a:sym typeface="Helvetica Neue Medium"/>
              </a:defRPr>
            </a:lvl4pPr>
            <a:lvl5pPr marL="457200" indent="1485900">
              <a:spcBef>
                <a:spcPts val="0"/>
              </a:spcBef>
              <a:buSzTx/>
              <a:buNone/>
              <a:defRPr sz="6000" spc="-119">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6" name="Attribution"/>
          <p:cNvSpPr txBox="1">
            <a:spLocks noGrp="1"/>
          </p:cNvSpPr>
          <p:nvPr>
            <p:ph type="body" sz="quarter" idx="21" hasCustomPrompt="1"/>
          </p:nvPr>
        </p:nvSpPr>
        <p:spPr>
          <a:xfrm>
            <a:off x="1219200" y="6426200"/>
            <a:ext cx="11049000" cy="461059"/>
          </a:xfrm>
          <a:prstGeom prst="rect">
            <a:avLst/>
          </a:prstGeom>
        </p:spPr>
        <p:txBody>
          <a:bodyPr/>
          <a:lstStyle>
            <a:lvl1pPr marL="0" indent="0" defTabSz="563541">
              <a:lnSpc>
                <a:spcPct val="100000"/>
              </a:lnSpc>
              <a:spcBef>
                <a:spcPts val="0"/>
              </a:spcBef>
              <a:buSzTx/>
              <a:buNone/>
              <a:defRPr sz="2304" b="1"/>
            </a:lvl1pPr>
          </a:lstStyle>
          <a:p>
            <a:r>
              <a:t>Attribution</a:t>
            </a: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pappardelle pasta with parsley butter, roasted hazelnuts and shaved parmesan cheese"/>
          <p:cNvSpPr>
            <a:spLocks noGrp="1"/>
          </p:cNvSpPr>
          <p:nvPr>
            <p:ph type="pic" idx="21"/>
          </p:nvPr>
        </p:nvSpPr>
        <p:spPr>
          <a:xfrm>
            <a:off x="-2082800" y="687558"/>
            <a:ext cx="11165190" cy="8373892"/>
          </a:xfrm>
          <a:prstGeom prst="rect">
            <a:avLst/>
          </a:prstGeom>
        </p:spPr>
        <p:txBody>
          <a:bodyPr lIns="91439" tIns="45719" rIns="91439" bIns="45719">
            <a:noAutofit/>
          </a:bodyPr>
          <a:lstStyle/>
          <a:p>
            <a:endParaRPr/>
          </a:p>
        </p:txBody>
      </p:sp>
      <p:sp>
        <p:nvSpPr>
          <p:cNvPr id="125" name="Bowl of salad with fried rice, boiled eggs and chopsticks"/>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Bowl with salmon cakes, salad and hummus"/>
          <p:cNvSpPr>
            <a:spLocks noGrp="1"/>
          </p:cNvSpPr>
          <p:nvPr>
            <p:ph type="pic" idx="23"/>
          </p:nvPr>
        </p:nvSpPr>
        <p:spPr>
          <a:xfrm>
            <a:off x="4984750" y="2749413"/>
            <a:ext cx="7937500" cy="9238277"/>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xfrm>
            <a:off x="6353454" y="9220199"/>
            <a:ext cx="297892" cy="287479"/>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376767" y="-915894"/>
            <a:ext cx="17835652" cy="10682195"/>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698500" y="5181600"/>
            <a:ext cx="11607800" cy="3302000"/>
          </a:xfrm>
          <a:prstGeom prst="rect">
            <a:avLst/>
          </a:prstGeom>
        </p:spPr>
        <p:txBody>
          <a:bodyPr anchor="b"/>
          <a:lstStyle>
            <a:lvl1pPr>
              <a:defRPr sz="8200" spc="-164"/>
            </a:lvl1pPr>
          </a:lstStyle>
          <a:p>
            <a:r>
              <a:t>Presentation Title</a:t>
            </a:r>
          </a:p>
        </p:txBody>
      </p:sp>
      <p:sp>
        <p:nvSpPr>
          <p:cNvPr id="23" name="Body Level One…"/>
          <p:cNvSpPr txBox="1">
            <a:spLocks noGrp="1"/>
          </p:cNvSpPr>
          <p:nvPr>
            <p:ph type="body" sz="quarter" idx="1" hasCustomPrompt="1"/>
          </p:nvPr>
        </p:nvSpPr>
        <p:spPr>
          <a:xfrm>
            <a:off x="698500" y="8432800"/>
            <a:ext cx="11607800" cy="68976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24" name="Author and Date"/>
          <p:cNvSpPr txBox="1">
            <a:spLocks noGrp="1"/>
          </p:cNvSpPr>
          <p:nvPr>
            <p:ph type="body" sz="quarter" idx="22" hasCustomPrompt="1"/>
          </p:nvPr>
        </p:nvSpPr>
        <p:spPr>
          <a:xfrm>
            <a:off x="698500" y="571500"/>
            <a:ext cx="11607801" cy="461059"/>
          </a:xfrm>
          <a:prstGeom prst="rect">
            <a:avLst/>
          </a:prstGeom>
        </p:spPr>
        <p:txBody>
          <a:bodyPr/>
          <a:lstStyle>
            <a:lvl1pPr marL="0" indent="0" defTabSz="563541">
              <a:lnSpc>
                <a:spcPct val="100000"/>
              </a:lnSpc>
              <a:spcBef>
                <a:spcPts val="0"/>
              </a:spcBef>
              <a:buSzTx/>
              <a:buNone/>
              <a:defRPr sz="2304" b="1"/>
            </a:lvl1pPr>
          </a:lstStyle>
          <a:p>
            <a:r>
              <a:t>Author and Date</a:t>
            </a:r>
          </a:p>
        </p:txBody>
      </p:sp>
      <p:sp>
        <p:nvSpPr>
          <p:cNvPr id="25" name="Slide Number"/>
          <p:cNvSpPr txBox="1">
            <a:spLocks noGrp="1"/>
          </p:cNvSpPr>
          <p:nvPr>
            <p:ph type="sldNum" sz="quarter" idx="2"/>
          </p:nvPr>
        </p:nvSpPr>
        <p:spPr>
          <a:xfrm>
            <a:off x="6349999" y="9220199"/>
            <a:ext cx="297893"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
          <p:cNvSpPr>
            <a:spLocks noGrp="1"/>
          </p:cNvSpPr>
          <p:nvPr>
            <p:ph type="pic" idx="21"/>
          </p:nvPr>
        </p:nvSpPr>
        <p:spPr>
          <a:xfrm>
            <a:off x="5319129" y="495299"/>
            <a:ext cx="7543801" cy="8780059"/>
          </a:xfrm>
          <a:prstGeom prst="rect">
            <a:avLst/>
          </a:prstGeom>
        </p:spPr>
        <p:txBody>
          <a:bodyPr lIns="91439" tIns="45719" rIns="91439" bIns="45719">
            <a:noAutofit/>
          </a:bodyPr>
          <a:lstStyle/>
          <a:p>
            <a:endParaRPr/>
          </a:p>
        </p:txBody>
      </p:sp>
      <p:sp>
        <p:nvSpPr>
          <p:cNvPr id="33" name="Body Level One…"/>
          <p:cNvSpPr txBox="1">
            <a:spLocks noGrp="1"/>
          </p:cNvSpPr>
          <p:nvPr>
            <p:ph type="body" sz="quarter" idx="1" hasCustomPrompt="1"/>
          </p:nvPr>
        </p:nvSpPr>
        <p:spPr>
          <a:xfrm>
            <a:off x="698500" y="5003800"/>
            <a:ext cx="5105400" cy="4044566"/>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Slide Subtitle</a:t>
            </a:r>
          </a:p>
          <a:p>
            <a:pPr lvl="1"/>
            <a:endParaRPr/>
          </a:p>
          <a:p>
            <a:pPr lvl="2"/>
            <a:endParaRPr/>
          </a:p>
          <a:p>
            <a:pPr lvl="3"/>
            <a:endParaRPr/>
          </a:p>
          <a:p>
            <a:pPr lvl="4"/>
            <a:endParaRPr/>
          </a:p>
        </p:txBody>
      </p:sp>
      <p:sp>
        <p:nvSpPr>
          <p:cNvPr id="34" name="Slide Title"/>
          <p:cNvSpPr txBox="1">
            <a:spLocks noGrp="1"/>
          </p:cNvSpPr>
          <p:nvPr>
            <p:ph type="title" hasCustomPrompt="1"/>
          </p:nvPr>
        </p:nvSpPr>
        <p:spPr>
          <a:xfrm>
            <a:off x="698500" y="692534"/>
            <a:ext cx="5105400" cy="4387466"/>
          </a:xfrm>
          <a:prstGeom prst="rect">
            <a:avLst/>
          </a:prstGeom>
        </p:spPr>
        <p:txBody>
          <a:bodyPr anchor="b"/>
          <a:lstStyle/>
          <a:p>
            <a:r>
              <a:t>Slide Title</a:t>
            </a: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3"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44" name="Slide Title"/>
          <p:cNvSpPr txBox="1">
            <a:spLocks noGrp="1"/>
          </p:cNvSpPr>
          <p:nvPr>
            <p:ph type="title" hasCustomPrompt="1"/>
          </p:nvPr>
        </p:nvSpPr>
        <p:spPr>
          <a:prstGeom prst="rect">
            <a:avLst/>
          </a:prstGeom>
        </p:spPr>
        <p:txBody>
          <a:bodyPr/>
          <a:lstStyle/>
          <a:p>
            <a:r>
              <a:t>Slide Title</a:t>
            </a: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589358"/>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Bowl of pappardelle pasta with parsley butter, roasted hazelnuts and shaved parmesan cheese"/>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Slide Title"/>
          <p:cNvSpPr txBox="1">
            <a:spLocks noGrp="1"/>
          </p:cNvSpPr>
          <p:nvPr>
            <p:ph type="title" hasCustomPrompt="1"/>
          </p:nvPr>
        </p:nvSpPr>
        <p:spPr>
          <a:xfrm>
            <a:off x="698500" y="444500"/>
            <a:ext cx="5105400" cy="1016000"/>
          </a:xfrm>
          <a:prstGeom prst="rect">
            <a:avLst/>
          </a:prstGeom>
        </p:spPr>
        <p:txBody>
          <a:bodyPr/>
          <a:lstStyle/>
          <a:p>
            <a:r>
              <a:t>Slide Title</a:t>
            </a:r>
          </a:p>
        </p:txBody>
      </p:sp>
      <p:sp>
        <p:nvSpPr>
          <p:cNvPr id="62" name="Slide Subtitle"/>
          <p:cNvSpPr txBox="1">
            <a:spLocks noGrp="1"/>
          </p:cNvSpPr>
          <p:nvPr>
            <p:ph type="body" sz="quarter" idx="22" hasCustomPrompt="1"/>
          </p:nvPr>
        </p:nvSpPr>
        <p:spPr>
          <a:xfrm>
            <a:off x="698500" y="1412977"/>
            <a:ext cx="5105400"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63" name="Body Level One…"/>
          <p:cNvSpPr txBox="1">
            <a:spLocks noGrp="1"/>
          </p:cNvSpPr>
          <p:nvPr>
            <p:ph type="body" sz="half" idx="1" hasCustomPrompt="1"/>
          </p:nvPr>
        </p:nvSpPr>
        <p:spPr>
          <a:xfrm>
            <a:off x="698500" y="3480196"/>
            <a:ext cx="5105400" cy="5593161"/>
          </a:xfrm>
          <a:prstGeom prst="rect">
            <a:avLst/>
          </a:prstGeom>
        </p:spPr>
        <p:txBody>
          <a:bodyPr/>
          <a:lstStyle/>
          <a:p>
            <a:r>
              <a:t>Slide bullet text</a:t>
            </a:r>
          </a:p>
          <a:p>
            <a:pPr lvl="1"/>
            <a:endParaRPr/>
          </a:p>
          <a:p>
            <a:pPr lvl="2"/>
            <a:endParaRPr/>
          </a:p>
          <a:p>
            <a:pPr lvl="3"/>
            <a:endParaRPr/>
          </a:p>
          <a:p>
            <a:pPr lvl="4"/>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prstGeom prst="rect">
            <a:avLst/>
          </a:prstGeom>
        </p:spPr>
        <p:txBody>
          <a:bodyPr/>
          <a:lstStyle/>
          <a:p>
            <a:r>
              <a:t>Slide Title</a:t>
            </a:r>
          </a:p>
        </p:txBody>
      </p:sp>
      <p:sp>
        <p:nvSpPr>
          <p:cNvPr id="80"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698500" y="444500"/>
            <a:ext cx="11607800" cy="10160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698500" y="1409700"/>
            <a:ext cx="11607801" cy="671802"/>
          </a:xfrm>
          <a:prstGeom prst="rect">
            <a:avLst/>
          </a:prstGeom>
        </p:spPr>
        <p:txBody>
          <a:bodyPr/>
          <a:lstStyle>
            <a:lvl1pPr marL="0" indent="0" defTabSz="587022">
              <a:lnSpc>
                <a:spcPct val="100000"/>
              </a:lnSpc>
              <a:spcBef>
                <a:spcPts val="0"/>
              </a:spcBef>
              <a:buSzTx/>
              <a:buNone/>
              <a:defRPr sz="38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a:spcBef>
                <a:spcPts val="1300"/>
              </a:spcBef>
              <a:buSzTx/>
              <a:buNone/>
              <a:defRPr sz="3800" spc="-38"/>
            </a:lvl1pPr>
            <a:lvl2pPr marL="0" indent="457200">
              <a:spcBef>
                <a:spcPts val="1300"/>
              </a:spcBef>
              <a:buSzTx/>
              <a:buNone/>
              <a:defRPr sz="3800" spc="-38"/>
            </a:lvl2pPr>
            <a:lvl3pPr marL="0" indent="914400">
              <a:spcBef>
                <a:spcPts val="1300"/>
              </a:spcBef>
              <a:buSzTx/>
              <a:buNone/>
              <a:defRPr sz="3800" spc="-38"/>
            </a:lvl3pPr>
            <a:lvl4pPr marL="0" indent="1371600">
              <a:spcBef>
                <a:spcPts val="1300"/>
              </a:spcBef>
              <a:buSzTx/>
              <a:buNone/>
              <a:defRPr sz="3800" spc="-38"/>
            </a:lvl4pPr>
            <a:lvl5pPr marL="0" indent="1828800">
              <a:spcBef>
                <a:spcPts val="1300"/>
              </a:spcBef>
              <a:buSzTx/>
              <a:buNone/>
              <a:defRPr sz="3800" spc="-38"/>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3" name="Slide Titl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4" name="Slide Number"/>
          <p:cNvSpPr txBox="1">
            <a:spLocks noGrp="1"/>
          </p:cNvSpPr>
          <p:nvPr>
            <p:ph type="sldNum" sz="quarter" idx="2"/>
          </p:nvPr>
        </p:nvSpPr>
        <p:spPr>
          <a:xfrm>
            <a:off x="6350067" y="9220199"/>
            <a:ext cx="297892" cy="287479"/>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1pPr>
      <a:lvl2pPr marL="0" marR="0" indent="457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2pPr>
      <a:lvl3pPr marL="0" marR="0" indent="914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3pPr>
      <a:lvl4pPr marL="0" marR="0" indent="1371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4pPr>
      <a:lvl5pPr marL="0" marR="0" indent="18288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5pPr>
      <a:lvl6pPr marL="0" marR="0" indent="22860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6pPr>
      <a:lvl7pPr marL="0" marR="0" indent="2743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7pPr>
      <a:lvl8pPr marL="0" marR="0" indent="3200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8pPr>
      <a:lvl9pPr marL="0" marR="0" indent="3657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 Id="rId4" Type="http://schemas.openxmlformats.org/officeDocument/2006/relationships/hyperlink" Target="https://pubmed.ncbi.nlm.nih.gov/2673101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 Id="rId4" Type="http://schemas.openxmlformats.org/officeDocument/2006/relationships/hyperlink" Target="https://www.ukinets.org/wp-content/uploads/Appendiceal-NETS-Children.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58585"/>
        </a:solidFill>
        <a:effectLst/>
      </p:bgPr>
    </p:bg>
    <p:spTree>
      <p:nvGrpSpPr>
        <p:cNvPr id="1" name=""/>
        <p:cNvGrpSpPr/>
        <p:nvPr/>
      </p:nvGrpSpPr>
      <p:grpSpPr>
        <a:xfrm>
          <a:off x="0" y="0"/>
          <a:ext cx="0" cy="0"/>
          <a:chOff x="0" y="0"/>
          <a:chExt cx="0" cy="0"/>
        </a:xfrm>
      </p:grpSpPr>
      <p:sp>
        <p:nvSpPr>
          <p:cNvPr id="151" name="Preparation date March 2024 - Review date March 2026                               For more information, please visit our website: www.ukinets.org"/>
          <p:cNvSpPr txBox="1">
            <a:spLocks noGrp="1"/>
          </p:cNvSpPr>
          <p:nvPr>
            <p:ph type="body" idx="21"/>
          </p:nvPr>
        </p:nvSpPr>
        <p:spPr>
          <a:xfrm>
            <a:off x="-874" y="9293283"/>
            <a:ext cx="13299016" cy="499207"/>
          </a:xfrm>
          <a:prstGeom prst="rect">
            <a:avLst/>
          </a:prstGeom>
          <a:solidFill>
            <a:srgbClr val="333333"/>
          </a:solidFill>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lnSpcReduction="10000"/>
          </a:bodyPr>
          <a:lstStyle/>
          <a:p>
            <a:pPr defTabSz="551800">
              <a:defRPr sz="1316" b="0">
                <a:solidFill>
                  <a:srgbClr val="FFFFFF"/>
                </a:solidFill>
                <a:latin typeface="Arial Rounded MT Bold"/>
                <a:ea typeface="Arial Rounded MT Bold"/>
                <a:cs typeface="Arial Rounded MT Bold"/>
                <a:sym typeface="Arial Rounded MT Bold"/>
              </a:defRPr>
            </a:pPr>
            <a:endParaRPr dirty="0"/>
          </a:p>
          <a:p>
            <a:pPr defTabSz="551800">
              <a:defRPr sz="1316" b="0">
                <a:solidFill>
                  <a:srgbClr val="FFFFFF"/>
                </a:solidFill>
                <a:latin typeface="Arial Rounded MT Bold"/>
                <a:ea typeface="Arial Rounded MT Bold"/>
                <a:cs typeface="Arial Rounded MT Bold"/>
                <a:sym typeface="Arial Rounded MT Bold"/>
              </a:defRPr>
            </a:pPr>
            <a:r>
              <a:rPr dirty="0"/>
              <a:t>Preparation date March </a:t>
            </a:r>
            <a:r>
              <a:rPr lang="en-GB" dirty="0"/>
              <a:t>2026</a:t>
            </a:r>
            <a:r>
              <a:rPr dirty="0"/>
              <a:t> - Review date </a:t>
            </a:r>
            <a:r>
              <a:rPr lang="en-GB" dirty="0"/>
              <a:t>June 2028                                                          </a:t>
            </a:r>
            <a:r>
              <a:rPr dirty="0"/>
              <a:t>For more information, please visit our website: </a:t>
            </a:r>
            <a:r>
              <a:rPr u="sng" dirty="0">
                <a:hlinkClick r:id="rId2"/>
              </a:rPr>
              <a:t>www.ukinets.org</a:t>
            </a:r>
          </a:p>
        </p:txBody>
      </p:sp>
      <p:sp>
        <p:nvSpPr>
          <p:cNvPr id="152" name="UKINETS bitesize guidance…"/>
          <p:cNvSpPr txBox="1">
            <a:spLocks noGrp="1"/>
          </p:cNvSpPr>
          <p:nvPr>
            <p:ph type="ctrTitle"/>
          </p:nvPr>
        </p:nvSpPr>
        <p:spPr>
          <a:xfrm>
            <a:off x="5483" y="-57982"/>
            <a:ext cx="13286302" cy="1447544"/>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153" name="Title"/>
          <p:cNvSpPr>
            <a:spLocks noGrp="1"/>
          </p:cNvSpPr>
          <p:nvPr>
            <p:ph type="body" sz="quarter" idx="12"/>
          </p:nvPr>
        </p:nvSpPr>
        <p:spPr>
          <a:xfrm>
            <a:off x="5483" y="-546653"/>
            <a:ext cx="13286301" cy="387072"/>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154"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155" name="Text"/>
          <p:cNvSpPr txBox="1"/>
          <p:nvPr/>
        </p:nvSpPr>
        <p:spPr>
          <a:xfrm>
            <a:off x="6302674" y="7609342"/>
            <a:ext cx="127001" cy="5531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endParaRPr/>
          </a:p>
        </p:txBody>
      </p:sp>
      <p:sp>
        <p:nvSpPr>
          <p:cNvPr id="156" name="Page 1…"/>
          <p:cNvSpPr txBox="1"/>
          <p:nvPr/>
        </p:nvSpPr>
        <p:spPr>
          <a:xfrm>
            <a:off x="10644509" y="286215"/>
            <a:ext cx="2182813" cy="8196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b="1">
                <a:solidFill>
                  <a:srgbClr val="FFFFFF"/>
                </a:solidFill>
              </a:defRPr>
            </a:pPr>
            <a:r>
              <a:t>Page 1</a:t>
            </a:r>
          </a:p>
          <a:p>
            <a:pPr>
              <a:defRPr b="1">
                <a:solidFill>
                  <a:srgbClr val="FFFFFF"/>
                </a:solidFill>
              </a:defRPr>
            </a:pPr>
            <a:r>
              <a:t>Imaging, Treatment &amp; Follow-Up Algorithm</a:t>
            </a:r>
          </a:p>
        </p:txBody>
      </p:sp>
      <p:grpSp>
        <p:nvGrpSpPr>
          <p:cNvPr id="159" name="Group"/>
          <p:cNvGrpSpPr/>
          <p:nvPr/>
        </p:nvGrpSpPr>
        <p:grpSpPr>
          <a:xfrm>
            <a:off x="105794" y="1481361"/>
            <a:ext cx="3507747" cy="1300558"/>
            <a:chOff x="0" y="0"/>
            <a:chExt cx="3507745" cy="1300556"/>
          </a:xfrm>
        </p:grpSpPr>
        <p:sp>
          <p:nvSpPr>
            <p:cNvPr id="157" name="Rounded Rectangle"/>
            <p:cNvSpPr/>
            <p:nvPr/>
          </p:nvSpPr>
          <p:spPr>
            <a:xfrm>
              <a:off x="0" y="0"/>
              <a:ext cx="3507746" cy="1300557"/>
            </a:xfrm>
            <a:prstGeom prst="roundRect">
              <a:avLst>
                <a:gd name="adj" fmla="val 20073"/>
              </a:avLst>
            </a:prstGeom>
            <a:solidFill>
              <a:srgbClr val="CBF0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58" name="Pathological Features*…"/>
            <p:cNvSpPr txBox="1"/>
            <p:nvPr/>
          </p:nvSpPr>
          <p:spPr>
            <a:xfrm>
              <a:off x="194592" y="107960"/>
              <a:ext cx="3143906" cy="10230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a:defRPr b="1">
                  <a:solidFill>
                    <a:srgbClr val="000000"/>
                  </a:solidFill>
                </a:defRPr>
              </a:pPr>
              <a:r>
                <a:t>Pathological Features*</a:t>
              </a:r>
            </a:p>
            <a:p>
              <a:pPr marL="203200" indent="-203200" algn="l">
                <a:buSzPct val="123000"/>
                <a:buChar char="•"/>
                <a:defRPr>
                  <a:solidFill>
                    <a:srgbClr val="000000"/>
                  </a:solidFill>
                </a:defRPr>
              </a:pPr>
              <a:r>
                <a:t>NET 1-2cm and G2 or G3</a:t>
              </a:r>
            </a:p>
            <a:p>
              <a:pPr marL="203200" indent="-203200" algn="l">
                <a:buSzPct val="123000"/>
                <a:buChar char="•"/>
                <a:defRPr>
                  <a:solidFill>
                    <a:srgbClr val="000000"/>
                  </a:solidFill>
                </a:defRPr>
              </a:pPr>
              <a:r>
                <a:t>NET &gt;2cm</a:t>
              </a:r>
            </a:p>
            <a:p>
              <a:pPr marL="203200" indent="-203200" algn="l">
                <a:buSzPct val="123000"/>
                <a:buChar char="•"/>
                <a:defRPr>
                  <a:solidFill>
                    <a:srgbClr val="000000"/>
                  </a:solidFill>
                </a:defRPr>
              </a:pPr>
              <a:r>
                <a:t>R1 or R2 resection</a:t>
              </a:r>
            </a:p>
          </p:txBody>
        </p:sp>
      </p:grpSp>
      <p:grpSp>
        <p:nvGrpSpPr>
          <p:cNvPr id="162" name="Group"/>
          <p:cNvGrpSpPr/>
          <p:nvPr/>
        </p:nvGrpSpPr>
        <p:grpSpPr>
          <a:xfrm>
            <a:off x="5163001" y="1481905"/>
            <a:ext cx="3324861" cy="1314080"/>
            <a:chOff x="0" y="0"/>
            <a:chExt cx="3324860" cy="1314079"/>
          </a:xfrm>
        </p:grpSpPr>
        <p:sp>
          <p:nvSpPr>
            <p:cNvPr id="160" name="Rounded Rectangle"/>
            <p:cNvSpPr/>
            <p:nvPr/>
          </p:nvSpPr>
          <p:spPr>
            <a:xfrm>
              <a:off x="0" y="0"/>
              <a:ext cx="3286462" cy="1314080"/>
            </a:xfrm>
            <a:prstGeom prst="roundRect">
              <a:avLst>
                <a:gd name="adj" fmla="val 12613"/>
              </a:avLst>
            </a:prstGeom>
            <a:solidFill>
              <a:srgbClr val="FFC5AB"/>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1" name="Radiological Staging…"/>
            <p:cNvSpPr txBox="1"/>
            <p:nvPr/>
          </p:nvSpPr>
          <p:spPr>
            <a:xfrm>
              <a:off x="180954" y="1835"/>
              <a:ext cx="3143907" cy="12516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a:defRPr b="1">
                  <a:solidFill>
                    <a:srgbClr val="000000"/>
                  </a:solidFill>
                </a:defRPr>
              </a:pPr>
              <a:r>
                <a:t>Radiological Staging</a:t>
              </a:r>
            </a:p>
            <a:p>
              <a:pPr marL="203200" indent="-203200" algn="l">
                <a:buSzPct val="123000"/>
                <a:buChar char="•"/>
                <a:defRPr>
                  <a:solidFill>
                    <a:srgbClr val="000000"/>
                  </a:solidFill>
                </a:defRPr>
              </a:pPr>
              <a:r>
                <a:t>CT or MRI to stage</a:t>
              </a:r>
            </a:p>
            <a:p>
              <a:pPr marL="203200" indent="-203200" algn="l">
                <a:buSzPct val="123000"/>
                <a:buChar char="•"/>
                <a:defRPr>
                  <a:solidFill>
                    <a:srgbClr val="000000"/>
                  </a:solidFill>
                </a:defRPr>
              </a:pPr>
              <a:r>
                <a:t>functional imaging if regional or distant metastases suspected</a:t>
              </a:r>
            </a:p>
          </p:txBody>
        </p:sp>
      </p:grpSp>
      <p:grpSp>
        <p:nvGrpSpPr>
          <p:cNvPr id="165" name="Group"/>
          <p:cNvGrpSpPr/>
          <p:nvPr/>
        </p:nvGrpSpPr>
        <p:grpSpPr>
          <a:xfrm>
            <a:off x="5625034" y="6446422"/>
            <a:ext cx="2124922" cy="391751"/>
            <a:chOff x="0" y="0"/>
            <a:chExt cx="2124920" cy="391749"/>
          </a:xfrm>
        </p:grpSpPr>
        <p:sp>
          <p:nvSpPr>
            <p:cNvPr id="163" name="Rounded Rectangle"/>
            <p:cNvSpPr/>
            <p:nvPr/>
          </p:nvSpPr>
          <p:spPr>
            <a:xfrm>
              <a:off x="0" y="0"/>
              <a:ext cx="2124921"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4" name="No residual disease"/>
            <p:cNvSpPr txBox="1"/>
            <p:nvPr/>
          </p:nvSpPr>
          <p:spPr>
            <a:xfrm>
              <a:off x="27927" y="34518"/>
              <a:ext cx="2013209" cy="3245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t>No residual disease</a:t>
              </a:r>
            </a:p>
          </p:txBody>
        </p:sp>
      </p:grpSp>
      <p:sp>
        <p:nvSpPr>
          <p:cNvPr id="166" name="Line"/>
          <p:cNvSpPr/>
          <p:nvPr/>
        </p:nvSpPr>
        <p:spPr>
          <a:xfrm flipV="1">
            <a:off x="1246059" y="2834435"/>
            <a:ext cx="1" cy="3291731"/>
          </a:xfrm>
          <a:prstGeom prst="line">
            <a:avLst/>
          </a:prstGeom>
          <a:ln w="38100">
            <a:solidFill>
              <a:srgbClr val="000000"/>
            </a:solidFill>
            <a:miter lim="400000"/>
            <a:headEnd type="triangle"/>
          </a:ln>
        </p:spPr>
        <p:txBody>
          <a:bodyPr lIns="50800" tIns="50800" rIns="50800" bIns="50800" anchor="ctr"/>
          <a:lstStyle/>
          <a:p>
            <a:endParaRPr/>
          </a:p>
        </p:txBody>
      </p:sp>
      <p:sp>
        <p:nvSpPr>
          <p:cNvPr id="167" name="Line"/>
          <p:cNvSpPr/>
          <p:nvPr/>
        </p:nvSpPr>
        <p:spPr>
          <a:xfrm flipH="1">
            <a:off x="3706901" y="2131639"/>
            <a:ext cx="1362739" cy="1"/>
          </a:xfrm>
          <a:prstGeom prst="line">
            <a:avLst/>
          </a:prstGeom>
          <a:ln w="38100">
            <a:solidFill>
              <a:srgbClr val="000000"/>
            </a:solidFill>
            <a:miter lim="400000"/>
            <a:headEnd type="triangle"/>
          </a:ln>
        </p:spPr>
        <p:txBody>
          <a:bodyPr lIns="50800" tIns="50800" rIns="50800" bIns="50800" anchor="ctr"/>
          <a:lstStyle/>
          <a:p>
            <a:endParaRPr/>
          </a:p>
        </p:txBody>
      </p:sp>
      <p:sp>
        <p:nvSpPr>
          <p:cNvPr id="168" name="Line"/>
          <p:cNvSpPr/>
          <p:nvPr/>
        </p:nvSpPr>
        <p:spPr>
          <a:xfrm flipH="1" flipV="1">
            <a:off x="8581222" y="2131639"/>
            <a:ext cx="1607533" cy="1"/>
          </a:xfrm>
          <a:prstGeom prst="line">
            <a:avLst/>
          </a:prstGeom>
          <a:ln w="38100">
            <a:solidFill>
              <a:srgbClr val="000000"/>
            </a:solidFill>
            <a:miter lim="400000"/>
            <a:headEnd type="triangle"/>
          </a:ln>
        </p:spPr>
        <p:txBody>
          <a:bodyPr lIns="50800" tIns="50800" rIns="50800" bIns="50800" anchor="ctr"/>
          <a:lstStyle/>
          <a:p>
            <a:endParaRPr/>
          </a:p>
        </p:txBody>
      </p:sp>
      <p:sp>
        <p:nvSpPr>
          <p:cNvPr id="169" name="Line"/>
          <p:cNvSpPr/>
          <p:nvPr/>
        </p:nvSpPr>
        <p:spPr>
          <a:xfrm flipH="1" flipV="1">
            <a:off x="8541964" y="2729213"/>
            <a:ext cx="708888" cy="343642"/>
          </a:xfrm>
          <a:prstGeom prst="line">
            <a:avLst/>
          </a:prstGeom>
          <a:ln w="38100">
            <a:solidFill>
              <a:srgbClr val="000000"/>
            </a:solidFill>
            <a:miter lim="400000"/>
            <a:headEnd type="triangle"/>
          </a:ln>
        </p:spPr>
        <p:txBody>
          <a:bodyPr lIns="50800" tIns="50800" rIns="50800" bIns="50800" anchor="ctr"/>
          <a:lstStyle/>
          <a:p>
            <a:endParaRPr/>
          </a:p>
        </p:txBody>
      </p:sp>
      <p:sp>
        <p:nvSpPr>
          <p:cNvPr id="170" name="Line"/>
          <p:cNvSpPr/>
          <p:nvPr/>
        </p:nvSpPr>
        <p:spPr>
          <a:xfrm flipV="1">
            <a:off x="4199558" y="2759486"/>
            <a:ext cx="906880" cy="537094"/>
          </a:xfrm>
          <a:prstGeom prst="line">
            <a:avLst/>
          </a:prstGeom>
          <a:ln w="38100">
            <a:solidFill>
              <a:srgbClr val="000000"/>
            </a:solidFill>
            <a:miter lim="400000"/>
            <a:headEnd type="triangle"/>
          </a:ln>
        </p:spPr>
        <p:txBody>
          <a:bodyPr lIns="50800" tIns="50800" rIns="50800" bIns="50800" anchor="ctr"/>
          <a:lstStyle/>
          <a:p>
            <a:endParaRPr/>
          </a:p>
        </p:txBody>
      </p:sp>
      <p:sp>
        <p:nvSpPr>
          <p:cNvPr id="171" name="Line"/>
          <p:cNvSpPr/>
          <p:nvPr/>
        </p:nvSpPr>
        <p:spPr>
          <a:xfrm flipV="1">
            <a:off x="6634595" y="2832627"/>
            <a:ext cx="1" cy="402841"/>
          </a:xfrm>
          <a:prstGeom prst="line">
            <a:avLst/>
          </a:prstGeom>
          <a:ln w="38100">
            <a:solidFill>
              <a:srgbClr val="000000"/>
            </a:solidFill>
            <a:miter lim="400000"/>
            <a:headEnd type="triangle"/>
          </a:ln>
        </p:spPr>
        <p:txBody>
          <a:bodyPr lIns="50800" tIns="50800" rIns="50800" bIns="50800" anchor="ctr"/>
          <a:lstStyle/>
          <a:p>
            <a:endParaRPr/>
          </a:p>
        </p:txBody>
      </p:sp>
      <p:sp>
        <p:nvSpPr>
          <p:cNvPr id="172" name="Line"/>
          <p:cNvSpPr/>
          <p:nvPr/>
        </p:nvSpPr>
        <p:spPr>
          <a:xfrm flipV="1">
            <a:off x="10135715" y="4308762"/>
            <a:ext cx="1" cy="402841"/>
          </a:xfrm>
          <a:prstGeom prst="line">
            <a:avLst/>
          </a:prstGeom>
          <a:ln w="38100">
            <a:solidFill>
              <a:srgbClr val="000000"/>
            </a:solidFill>
            <a:miter lim="400000"/>
            <a:headEnd type="triangle"/>
          </a:ln>
        </p:spPr>
        <p:txBody>
          <a:bodyPr lIns="50800" tIns="50800" rIns="50800" bIns="50800" anchor="ctr"/>
          <a:lstStyle/>
          <a:p>
            <a:endParaRPr/>
          </a:p>
        </p:txBody>
      </p:sp>
      <p:sp>
        <p:nvSpPr>
          <p:cNvPr id="173" name="Line"/>
          <p:cNvSpPr/>
          <p:nvPr/>
        </p:nvSpPr>
        <p:spPr>
          <a:xfrm flipV="1">
            <a:off x="6619292" y="4319790"/>
            <a:ext cx="1" cy="373064"/>
          </a:xfrm>
          <a:prstGeom prst="line">
            <a:avLst/>
          </a:prstGeom>
          <a:ln w="38100">
            <a:solidFill>
              <a:srgbClr val="000000"/>
            </a:solidFill>
            <a:miter lim="400000"/>
            <a:headEnd type="triangle"/>
          </a:ln>
        </p:spPr>
        <p:txBody>
          <a:bodyPr lIns="50800" tIns="50800" rIns="50800" bIns="50800" anchor="ctr"/>
          <a:lstStyle/>
          <a:p>
            <a:endParaRPr/>
          </a:p>
        </p:txBody>
      </p:sp>
      <p:sp>
        <p:nvSpPr>
          <p:cNvPr id="174" name="Line"/>
          <p:cNvSpPr/>
          <p:nvPr/>
        </p:nvSpPr>
        <p:spPr>
          <a:xfrm flipV="1">
            <a:off x="1593381" y="4770048"/>
            <a:ext cx="809044" cy="1356391"/>
          </a:xfrm>
          <a:prstGeom prst="line">
            <a:avLst/>
          </a:prstGeom>
          <a:ln w="38100">
            <a:solidFill>
              <a:srgbClr val="000000"/>
            </a:solidFill>
            <a:miter lim="400000"/>
            <a:headEnd type="triangle"/>
          </a:ln>
        </p:spPr>
        <p:txBody>
          <a:bodyPr lIns="50800" tIns="50800" rIns="50800" bIns="50800" anchor="ctr"/>
          <a:lstStyle/>
          <a:p>
            <a:endParaRPr/>
          </a:p>
        </p:txBody>
      </p:sp>
      <p:sp>
        <p:nvSpPr>
          <p:cNvPr id="175" name="Line"/>
          <p:cNvSpPr/>
          <p:nvPr/>
        </p:nvSpPr>
        <p:spPr>
          <a:xfrm flipV="1">
            <a:off x="7838708" y="5530651"/>
            <a:ext cx="1289513" cy="1002700"/>
          </a:xfrm>
          <a:prstGeom prst="line">
            <a:avLst/>
          </a:prstGeom>
          <a:ln w="38100">
            <a:solidFill>
              <a:srgbClr val="000000"/>
            </a:solidFill>
            <a:miter lim="400000"/>
            <a:headEnd type="triangle"/>
          </a:ln>
        </p:spPr>
        <p:txBody>
          <a:bodyPr lIns="50800" tIns="50800" rIns="50800" bIns="50800" anchor="ctr"/>
          <a:lstStyle/>
          <a:p>
            <a:endParaRPr/>
          </a:p>
        </p:txBody>
      </p:sp>
      <p:sp>
        <p:nvSpPr>
          <p:cNvPr id="176" name="Line"/>
          <p:cNvSpPr/>
          <p:nvPr/>
        </p:nvSpPr>
        <p:spPr>
          <a:xfrm flipH="1" flipV="1">
            <a:off x="8280691" y="4268373"/>
            <a:ext cx="901315" cy="536617"/>
          </a:xfrm>
          <a:prstGeom prst="line">
            <a:avLst/>
          </a:prstGeom>
          <a:ln w="38100">
            <a:solidFill>
              <a:srgbClr val="000000"/>
            </a:solidFill>
            <a:miter lim="400000"/>
            <a:headEnd type="triangle"/>
          </a:ln>
        </p:spPr>
        <p:txBody>
          <a:bodyPr lIns="50800" tIns="50800" rIns="50800" bIns="50800" anchor="ctr"/>
          <a:lstStyle/>
          <a:p>
            <a:endParaRPr/>
          </a:p>
        </p:txBody>
      </p:sp>
      <p:sp>
        <p:nvSpPr>
          <p:cNvPr id="177" name="Line"/>
          <p:cNvSpPr/>
          <p:nvPr/>
        </p:nvSpPr>
        <p:spPr>
          <a:xfrm flipV="1">
            <a:off x="2201960" y="6646246"/>
            <a:ext cx="3329134" cy="166919"/>
          </a:xfrm>
          <a:prstGeom prst="line">
            <a:avLst/>
          </a:prstGeom>
          <a:ln w="38100">
            <a:solidFill>
              <a:srgbClr val="000000"/>
            </a:solidFill>
            <a:miter lim="400000"/>
            <a:headEnd type="triangle"/>
          </a:ln>
        </p:spPr>
        <p:txBody>
          <a:bodyPr lIns="50800" tIns="50800" rIns="50800" bIns="50800" anchor="ctr"/>
          <a:lstStyle/>
          <a:p>
            <a:endParaRPr/>
          </a:p>
        </p:txBody>
      </p:sp>
      <p:sp>
        <p:nvSpPr>
          <p:cNvPr id="178" name="Line"/>
          <p:cNvSpPr/>
          <p:nvPr/>
        </p:nvSpPr>
        <p:spPr>
          <a:xfrm flipV="1">
            <a:off x="10071648" y="5810778"/>
            <a:ext cx="1" cy="426846"/>
          </a:xfrm>
          <a:prstGeom prst="line">
            <a:avLst/>
          </a:prstGeom>
          <a:ln w="38100">
            <a:solidFill>
              <a:srgbClr val="000000"/>
            </a:solidFill>
            <a:miter lim="400000"/>
            <a:headEnd type="triangle"/>
          </a:ln>
        </p:spPr>
        <p:txBody>
          <a:bodyPr lIns="50800" tIns="50800" rIns="50800" bIns="50800" anchor="ctr"/>
          <a:lstStyle/>
          <a:p>
            <a:endParaRPr/>
          </a:p>
        </p:txBody>
      </p:sp>
      <p:sp>
        <p:nvSpPr>
          <p:cNvPr id="179" name="Line"/>
          <p:cNvSpPr/>
          <p:nvPr/>
        </p:nvSpPr>
        <p:spPr>
          <a:xfrm flipH="1">
            <a:off x="7747305" y="5245303"/>
            <a:ext cx="1360542" cy="1"/>
          </a:xfrm>
          <a:prstGeom prst="line">
            <a:avLst/>
          </a:prstGeom>
          <a:ln w="38100">
            <a:solidFill>
              <a:srgbClr val="000000"/>
            </a:solidFill>
            <a:miter lim="400000"/>
            <a:headEnd type="triangle"/>
          </a:ln>
        </p:spPr>
        <p:txBody>
          <a:bodyPr lIns="50800" tIns="50800" rIns="50800" bIns="50800" anchor="ctr"/>
          <a:lstStyle/>
          <a:p>
            <a:endParaRPr/>
          </a:p>
        </p:txBody>
      </p:sp>
      <p:grpSp>
        <p:nvGrpSpPr>
          <p:cNvPr id="182" name="Group"/>
          <p:cNvGrpSpPr/>
          <p:nvPr/>
        </p:nvGrpSpPr>
        <p:grpSpPr>
          <a:xfrm>
            <a:off x="10282116" y="1609349"/>
            <a:ext cx="2449335" cy="1044582"/>
            <a:chOff x="0" y="0"/>
            <a:chExt cx="2449333" cy="1044581"/>
          </a:xfrm>
        </p:grpSpPr>
        <p:sp>
          <p:nvSpPr>
            <p:cNvPr id="180" name="Rounded Rectangle"/>
            <p:cNvSpPr/>
            <p:nvPr/>
          </p:nvSpPr>
          <p:spPr>
            <a:xfrm>
              <a:off x="29098" y="0"/>
              <a:ext cx="2391138" cy="995414"/>
            </a:xfrm>
            <a:prstGeom prst="roundRect">
              <a:avLst>
                <a:gd name="adj" fmla="val 13011"/>
              </a:avLst>
            </a:prstGeom>
            <a:solidFill>
              <a:schemeClr val="accent4">
                <a:hueOff val="348544"/>
                <a:lumOff val="7139"/>
              </a:schemeClr>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1" name="Distant metastases confirmed: see guidance on advanced midgut NETs"/>
            <p:cNvSpPr txBox="1"/>
            <p:nvPr/>
          </p:nvSpPr>
          <p:spPr>
            <a:xfrm>
              <a:off x="0" y="34270"/>
              <a:ext cx="2449334" cy="10103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rPr dirty="0"/>
                <a:t>Distant metastases confirmed: </a:t>
              </a:r>
              <a:r>
                <a:rPr dirty="0">
                  <a:hlinkClick r:id="rId4"/>
                </a:rPr>
                <a:t>see guidance on advanced midgut NETs</a:t>
              </a:r>
              <a:endParaRPr dirty="0"/>
            </a:p>
          </p:txBody>
        </p:sp>
      </p:grpSp>
      <p:grpSp>
        <p:nvGrpSpPr>
          <p:cNvPr id="185" name="Group"/>
          <p:cNvGrpSpPr/>
          <p:nvPr/>
        </p:nvGrpSpPr>
        <p:grpSpPr>
          <a:xfrm>
            <a:off x="1696229" y="3427888"/>
            <a:ext cx="2995658" cy="1103651"/>
            <a:chOff x="0" y="0"/>
            <a:chExt cx="2995656" cy="1103650"/>
          </a:xfrm>
        </p:grpSpPr>
        <p:sp>
          <p:nvSpPr>
            <p:cNvPr id="183" name="Rounded Rectangle"/>
            <p:cNvSpPr/>
            <p:nvPr/>
          </p:nvSpPr>
          <p:spPr>
            <a:xfrm>
              <a:off x="0" y="0"/>
              <a:ext cx="2864753" cy="1103651"/>
            </a:xfrm>
            <a:prstGeom prst="roundRect">
              <a:avLst>
                <a:gd name="adj" fmla="val 15824"/>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4" name="Low G2**…"/>
            <p:cNvSpPr txBox="1"/>
            <p:nvPr/>
          </p:nvSpPr>
          <p:spPr>
            <a:xfrm>
              <a:off x="39726" y="73487"/>
              <a:ext cx="2955931" cy="10103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marL="203200" indent="-203200" algn="l">
                <a:buSzPct val="123000"/>
                <a:buChar char="•"/>
                <a:defRPr>
                  <a:solidFill>
                    <a:srgbClr val="000000"/>
                  </a:solidFill>
                </a:defRPr>
              </a:pPr>
              <a:r>
                <a:t>Low G2**</a:t>
              </a:r>
            </a:p>
            <a:p>
              <a:pPr marL="203200" indent="-203200" algn="l">
                <a:buSzPct val="123000"/>
                <a:buChar char="•"/>
                <a:defRPr>
                  <a:solidFill>
                    <a:srgbClr val="000000"/>
                  </a:solidFill>
                </a:defRPr>
              </a:pPr>
              <a:r>
                <a:t>&lt; 2cm </a:t>
              </a:r>
            </a:p>
            <a:p>
              <a:pPr marL="203200" indent="-203200" algn="l">
                <a:buSzPct val="123000"/>
                <a:buChar char="•"/>
                <a:defRPr>
                  <a:solidFill>
                    <a:srgbClr val="000000"/>
                  </a:solidFill>
                </a:defRPr>
              </a:pPr>
              <a:r>
                <a:t>no radiological evidence of residual disease</a:t>
              </a:r>
            </a:p>
          </p:txBody>
        </p:sp>
      </p:grpSp>
      <p:sp>
        <p:nvSpPr>
          <p:cNvPr id="186" name="Rounded Rectangle"/>
          <p:cNvSpPr/>
          <p:nvPr/>
        </p:nvSpPr>
        <p:spPr>
          <a:xfrm>
            <a:off x="8738030" y="3138271"/>
            <a:ext cx="3442416" cy="1138750"/>
          </a:xfrm>
          <a:prstGeom prst="roundRect">
            <a:avLst>
              <a:gd name="adj" fmla="val 15543"/>
            </a:avLst>
          </a:prstGeom>
          <a:solidFill>
            <a:srgbClr val="FFF994"/>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7" name="&gt;2cm…"/>
          <p:cNvSpPr txBox="1"/>
          <p:nvPr/>
        </p:nvSpPr>
        <p:spPr>
          <a:xfrm>
            <a:off x="8784521" y="3148166"/>
            <a:ext cx="3507747" cy="12389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203200" indent="-203200" algn="l">
              <a:buSzPct val="123000"/>
              <a:buChar char="•"/>
              <a:defRPr>
                <a:solidFill>
                  <a:srgbClr val="000000"/>
                </a:solidFill>
              </a:defRPr>
            </a:pPr>
            <a:r>
              <a:t>&gt;2cm</a:t>
            </a:r>
          </a:p>
          <a:p>
            <a:pPr marL="203200" indent="-203200" algn="l">
              <a:buSzPct val="123000"/>
              <a:buChar char="•"/>
              <a:defRPr>
                <a:solidFill>
                  <a:srgbClr val="000000"/>
                </a:solidFill>
              </a:defRPr>
            </a:pPr>
            <a:r>
              <a:t>1-2cm or R1/2 </a:t>
            </a:r>
            <a:r>
              <a:rPr u="sng"/>
              <a:t>and</a:t>
            </a:r>
            <a:r>
              <a:t> high G2/G3</a:t>
            </a:r>
          </a:p>
          <a:p>
            <a:pPr marL="203200" indent="-203200" algn="l">
              <a:buSzPct val="123000"/>
              <a:buChar char="•"/>
              <a:defRPr>
                <a:solidFill>
                  <a:srgbClr val="000000"/>
                </a:solidFill>
              </a:defRPr>
            </a:pPr>
            <a:r>
              <a:t>radiological evidence of residual local/nodal disease</a:t>
            </a:r>
          </a:p>
        </p:txBody>
      </p:sp>
      <p:grpSp>
        <p:nvGrpSpPr>
          <p:cNvPr id="190" name="Group"/>
          <p:cNvGrpSpPr/>
          <p:nvPr/>
        </p:nvGrpSpPr>
        <p:grpSpPr>
          <a:xfrm>
            <a:off x="9144452" y="4742514"/>
            <a:ext cx="2182813" cy="1005014"/>
            <a:chOff x="0" y="0"/>
            <a:chExt cx="2182811" cy="1005013"/>
          </a:xfrm>
        </p:grpSpPr>
        <p:sp>
          <p:nvSpPr>
            <p:cNvPr id="188" name="Rounded Rectangle"/>
            <p:cNvSpPr/>
            <p:nvPr/>
          </p:nvSpPr>
          <p:spPr>
            <a:xfrm>
              <a:off x="62282" y="0"/>
              <a:ext cx="2058248" cy="1005014"/>
            </a:xfrm>
            <a:prstGeom prst="roundRect">
              <a:avLst>
                <a:gd name="adj" fmla="val 17378"/>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9" name="Oncological right hemicolectomy"/>
            <p:cNvSpPr txBox="1"/>
            <p:nvPr/>
          </p:nvSpPr>
          <p:spPr>
            <a:xfrm>
              <a:off x="0" y="248758"/>
              <a:ext cx="2182812" cy="5531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t>Oncological right hemicolectomy </a:t>
              </a:r>
            </a:p>
          </p:txBody>
        </p:sp>
      </p:grpSp>
      <p:grpSp>
        <p:nvGrpSpPr>
          <p:cNvPr id="193" name="Group"/>
          <p:cNvGrpSpPr/>
          <p:nvPr/>
        </p:nvGrpSpPr>
        <p:grpSpPr>
          <a:xfrm>
            <a:off x="8084634" y="7439148"/>
            <a:ext cx="3974029" cy="1081150"/>
            <a:chOff x="0" y="0"/>
            <a:chExt cx="3974028" cy="1081149"/>
          </a:xfrm>
        </p:grpSpPr>
        <p:sp>
          <p:nvSpPr>
            <p:cNvPr id="191" name="Rounded Rectangle"/>
            <p:cNvSpPr/>
            <p:nvPr/>
          </p:nvSpPr>
          <p:spPr>
            <a:xfrm>
              <a:off x="0" y="0"/>
              <a:ext cx="3891284" cy="1081150"/>
            </a:xfrm>
            <a:prstGeom prst="roundRect">
              <a:avLst>
                <a:gd name="adj" fmla="val 19354"/>
              </a:avLst>
            </a:prstGeom>
            <a:solidFill>
              <a:srgbClr val="CDE8B5"/>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2" name="CT surveillance…"/>
            <p:cNvSpPr txBox="1"/>
            <p:nvPr/>
          </p:nvSpPr>
          <p:spPr>
            <a:xfrm>
              <a:off x="321309" y="32286"/>
              <a:ext cx="3652720" cy="10103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algn="l">
                <a:defRPr>
                  <a:solidFill>
                    <a:srgbClr val="000000"/>
                  </a:solidFill>
                </a:defRPr>
              </a:pPr>
              <a:r>
                <a:t>CT surveillance</a:t>
              </a:r>
            </a:p>
            <a:p>
              <a:pPr marL="203200" indent="-203200" algn="l">
                <a:buSzPct val="123000"/>
                <a:buChar char="•"/>
                <a:defRPr>
                  <a:solidFill>
                    <a:srgbClr val="000000"/>
                  </a:solidFill>
                </a:defRPr>
              </a:pPr>
              <a:r>
                <a:t>annual for 3 years</a:t>
              </a:r>
            </a:p>
            <a:p>
              <a:pPr marL="203200" indent="-203200" algn="l">
                <a:buSzPct val="123000"/>
                <a:buChar char="•"/>
                <a:defRPr>
                  <a:solidFill>
                    <a:srgbClr val="000000"/>
                  </a:solidFill>
                </a:defRPr>
              </a:pPr>
              <a:r>
                <a:t>2 yearly thereafter (until at least 8 years follow up completed)</a:t>
              </a:r>
            </a:p>
          </p:txBody>
        </p:sp>
      </p:grpSp>
      <p:grpSp>
        <p:nvGrpSpPr>
          <p:cNvPr id="196" name="Group"/>
          <p:cNvGrpSpPr/>
          <p:nvPr/>
        </p:nvGrpSpPr>
        <p:grpSpPr>
          <a:xfrm>
            <a:off x="-148483" y="3160851"/>
            <a:ext cx="2013208" cy="391750"/>
            <a:chOff x="0" y="0"/>
            <a:chExt cx="2013207" cy="391749"/>
          </a:xfrm>
        </p:grpSpPr>
        <p:sp>
          <p:nvSpPr>
            <p:cNvPr id="194" name="Rounded Rectangle"/>
            <p:cNvSpPr/>
            <p:nvPr/>
          </p:nvSpPr>
          <p:spPr>
            <a:xfrm>
              <a:off x="737530" y="0"/>
              <a:ext cx="538148"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5" name="No"/>
            <p:cNvSpPr txBox="1"/>
            <p:nvPr/>
          </p:nvSpPr>
          <p:spPr>
            <a:xfrm>
              <a:off x="0" y="33619"/>
              <a:ext cx="2013208" cy="3245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t>No</a:t>
              </a:r>
            </a:p>
          </p:txBody>
        </p:sp>
      </p:grpSp>
      <p:grpSp>
        <p:nvGrpSpPr>
          <p:cNvPr id="199" name="Group"/>
          <p:cNvGrpSpPr/>
          <p:nvPr/>
        </p:nvGrpSpPr>
        <p:grpSpPr>
          <a:xfrm>
            <a:off x="3289561" y="1607739"/>
            <a:ext cx="2013209" cy="391751"/>
            <a:chOff x="0" y="0"/>
            <a:chExt cx="2013207" cy="391749"/>
          </a:xfrm>
        </p:grpSpPr>
        <p:sp>
          <p:nvSpPr>
            <p:cNvPr id="197" name="Rounded Rectangle"/>
            <p:cNvSpPr/>
            <p:nvPr/>
          </p:nvSpPr>
          <p:spPr>
            <a:xfrm>
              <a:off x="750249" y="0"/>
              <a:ext cx="512709"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8" name="Yes"/>
            <p:cNvSpPr txBox="1"/>
            <p:nvPr/>
          </p:nvSpPr>
          <p:spPr>
            <a:xfrm>
              <a:off x="0" y="33619"/>
              <a:ext cx="2013208" cy="3245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t>Yes</a:t>
              </a:r>
            </a:p>
          </p:txBody>
        </p:sp>
      </p:grpSp>
      <p:grpSp>
        <p:nvGrpSpPr>
          <p:cNvPr id="202" name="Group"/>
          <p:cNvGrpSpPr/>
          <p:nvPr/>
        </p:nvGrpSpPr>
        <p:grpSpPr>
          <a:xfrm>
            <a:off x="239455" y="6260469"/>
            <a:ext cx="2013209" cy="995414"/>
            <a:chOff x="0" y="0"/>
            <a:chExt cx="2013207" cy="995413"/>
          </a:xfrm>
        </p:grpSpPr>
        <p:sp>
          <p:nvSpPr>
            <p:cNvPr id="200" name="Rounded Rectangle"/>
            <p:cNvSpPr/>
            <p:nvPr/>
          </p:nvSpPr>
          <p:spPr>
            <a:xfrm>
              <a:off x="95060" y="0"/>
              <a:ext cx="1823088" cy="995414"/>
            </a:xfrm>
            <a:prstGeom prst="roundRect">
              <a:avLst>
                <a:gd name="adj" fmla="val 13011"/>
              </a:avLst>
            </a:prstGeom>
            <a:solidFill>
              <a:srgbClr val="FFC5AB"/>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1" name="Discharge"/>
            <p:cNvSpPr txBox="1"/>
            <p:nvPr/>
          </p:nvSpPr>
          <p:spPr>
            <a:xfrm>
              <a:off x="0" y="335451"/>
              <a:ext cx="2013208" cy="3245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a:solidFill>
                    <a:srgbClr val="000000"/>
                  </a:solidFill>
                </a:defRPr>
              </a:lvl1pPr>
            </a:lstStyle>
            <a:p>
              <a:r>
                <a:t>Discharge</a:t>
              </a:r>
            </a:p>
          </p:txBody>
        </p:sp>
      </p:grpSp>
      <p:grpSp>
        <p:nvGrpSpPr>
          <p:cNvPr id="205" name="Group"/>
          <p:cNvGrpSpPr/>
          <p:nvPr/>
        </p:nvGrpSpPr>
        <p:grpSpPr>
          <a:xfrm>
            <a:off x="4896246" y="3309301"/>
            <a:ext cx="3391167" cy="957468"/>
            <a:chOff x="0" y="0"/>
            <a:chExt cx="3391165" cy="957467"/>
          </a:xfrm>
        </p:grpSpPr>
        <p:sp>
          <p:nvSpPr>
            <p:cNvPr id="203" name="Rounded Rectangle"/>
            <p:cNvSpPr/>
            <p:nvPr/>
          </p:nvSpPr>
          <p:spPr>
            <a:xfrm>
              <a:off x="0" y="0"/>
              <a:ext cx="3391166" cy="957468"/>
            </a:xfrm>
            <a:prstGeom prst="roundRect">
              <a:avLst>
                <a:gd name="adj" fmla="val 18240"/>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4" name="1-2cm and R1 and G1/low G2…"/>
            <p:cNvSpPr txBox="1"/>
            <p:nvPr/>
          </p:nvSpPr>
          <p:spPr>
            <a:xfrm>
              <a:off x="174771" y="87878"/>
              <a:ext cx="3041624" cy="7817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marL="203200" indent="-203200" algn="l">
                <a:buSzPct val="123000"/>
                <a:buChar char="•"/>
                <a:defRPr>
                  <a:solidFill>
                    <a:srgbClr val="000000"/>
                  </a:solidFill>
                </a:defRPr>
              </a:pPr>
              <a:r>
                <a:t>1-2cm </a:t>
              </a:r>
              <a:r>
                <a:rPr u="sng"/>
                <a:t>and</a:t>
              </a:r>
              <a:r>
                <a:t> R1 </a:t>
              </a:r>
              <a:r>
                <a:rPr u="sng"/>
                <a:t>and</a:t>
              </a:r>
              <a:r>
                <a:t> G1/low G2</a:t>
              </a:r>
            </a:p>
            <a:p>
              <a:pPr marL="203200" indent="-203200" algn="l">
                <a:buSzPct val="123000"/>
                <a:buChar char="•"/>
                <a:defRPr>
                  <a:solidFill>
                    <a:srgbClr val="000000"/>
                  </a:solidFill>
                </a:defRPr>
              </a:pPr>
              <a:r>
                <a:t>no radiological evidence of residual disease</a:t>
              </a:r>
            </a:p>
          </p:txBody>
        </p:sp>
      </p:grpSp>
      <p:sp>
        <p:nvSpPr>
          <p:cNvPr id="206" name="Rounded Rectangle"/>
          <p:cNvSpPr/>
          <p:nvPr/>
        </p:nvSpPr>
        <p:spPr>
          <a:xfrm>
            <a:off x="5527886" y="4742514"/>
            <a:ext cx="2182813" cy="1005014"/>
          </a:xfrm>
          <a:prstGeom prst="roundRect">
            <a:avLst>
              <a:gd name="adj" fmla="val 17378"/>
            </a:avLst>
          </a:prstGeom>
          <a:solidFill>
            <a:srgbClr val="FFF994"/>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7" name="NET MDT consider role of further surgery***"/>
          <p:cNvSpPr txBox="1"/>
          <p:nvPr/>
        </p:nvSpPr>
        <p:spPr>
          <a:xfrm>
            <a:off x="5527009" y="4891727"/>
            <a:ext cx="2182813" cy="7817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NET MDT consider role of further surgery***</a:t>
            </a:r>
          </a:p>
        </p:txBody>
      </p:sp>
      <p:grpSp>
        <p:nvGrpSpPr>
          <p:cNvPr id="210" name="Group"/>
          <p:cNvGrpSpPr/>
          <p:nvPr/>
        </p:nvGrpSpPr>
        <p:grpSpPr>
          <a:xfrm>
            <a:off x="9073254" y="6278257"/>
            <a:ext cx="2124922" cy="675794"/>
            <a:chOff x="0" y="0"/>
            <a:chExt cx="2124920" cy="675792"/>
          </a:xfrm>
        </p:grpSpPr>
        <p:sp>
          <p:nvSpPr>
            <p:cNvPr id="208" name="Rounded Rectangle"/>
            <p:cNvSpPr/>
            <p:nvPr/>
          </p:nvSpPr>
          <p:spPr>
            <a:xfrm>
              <a:off x="0" y="0"/>
              <a:ext cx="2124921" cy="675793"/>
            </a:xfrm>
            <a:prstGeom prst="roundRect">
              <a:avLst>
                <a:gd name="adj" fmla="val 12922"/>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9" name="Nodal metastasis…"/>
            <p:cNvSpPr txBox="1"/>
            <p:nvPr/>
          </p:nvSpPr>
          <p:spPr>
            <a:xfrm>
              <a:off x="55856" y="61340"/>
              <a:ext cx="2013208" cy="5531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p>
              <a:pPr marL="203200" indent="-203200" algn="l">
                <a:buSzPct val="123000"/>
                <a:buChar char="•"/>
                <a:defRPr>
                  <a:solidFill>
                    <a:srgbClr val="000000"/>
                  </a:solidFill>
                </a:defRPr>
              </a:pPr>
              <a:r>
                <a:t>Nodal metastasis</a:t>
              </a:r>
            </a:p>
            <a:p>
              <a:pPr marL="203200" indent="-203200" algn="l">
                <a:buSzPct val="123000"/>
                <a:buChar char="•"/>
                <a:defRPr>
                  <a:solidFill>
                    <a:srgbClr val="000000"/>
                  </a:solidFill>
                </a:defRPr>
              </a:pPr>
              <a:r>
                <a:t>High G2 or G3</a:t>
              </a:r>
            </a:p>
          </p:txBody>
        </p:sp>
      </p:grpSp>
      <p:sp>
        <p:nvSpPr>
          <p:cNvPr id="211" name="Line"/>
          <p:cNvSpPr/>
          <p:nvPr/>
        </p:nvSpPr>
        <p:spPr>
          <a:xfrm flipV="1">
            <a:off x="10071648" y="7010067"/>
            <a:ext cx="1" cy="373065"/>
          </a:xfrm>
          <a:prstGeom prst="line">
            <a:avLst/>
          </a:prstGeom>
          <a:ln w="38100">
            <a:solidFill>
              <a:srgbClr val="000000"/>
            </a:solidFill>
            <a:miter lim="400000"/>
            <a:headEnd type="triangle"/>
          </a:ln>
        </p:spPr>
        <p:txBody>
          <a:bodyPr lIns="50800" tIns="50800" rIns="50800" bIns="50800" anchor="ctr"/>
          <a:lstStyle/>
          <a:p>
            <a:endParaRPr/>
          </a:p>
        </p:txBody>
      </p:sp>
      <p:grpSp>
        <p:nvGrpSpPr>
          <p:cNvPr id="214" name="Group"/>
          <p:cNvGrpSpPr/>
          <p:nvPr/>
        </p:nvGrpSpPr>
        <p:grpSpPr>
          <a:xfrm>
            <a:off x="919528" y="8329878"/>
            <a:ext cx="5894952" cy="391750"/>
            <a:chOff x="0" y="0"/>
            <a:chExt cx="5894951" cy="391749"/>
          </a:xfrm>
        </p:grpSpPr>
        <p:sp>
          <p:nvSpPr>
            <p:cNvPr id="212" name="Rounded Rectangle"/>
            <p:cNvSpPr/>
            <p:nvPr/>
          </p:nvSpPr>
          <p:spPr>
            <a:xfrm>
              <a:off x="8466" y="0"/>
              <a:ext cx="5878020" cy="391750"/>
            </a:xfrm>
            <a:prstGeom prst="roundRect">
              <a:avLst>
                <a:gd name="adj" fmla="val 38572"/>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3" name="***ENETs guidelines recommend right hemicolectomy when primary resection is R1"/>
            <p:cNvSpPr txBox="1"/>
            <p:nvPr/>
          </p:nvSpPr>
          <p:spPr>
            <a:xfrm>
              <a:off x="0" y="58308"/>
              <a:ext cx="5894952" cy="27513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sz="1200">
                  <a:solidFill>
                    <a:srgbClr val="000000"/>
                  </a:solidFill>
                </a:defRPr>
              </a:lvl1pPr>
            </a:lstStyle>
            <a:p>
              <a:r>
                <a:t>***ENETs guidelines recommend right hemicolectomy when primary resection is R1 </a:t>
              </a:r>
            </a:p>
          </p:txBody>
        </p:sp>
      </p:grpSp>
      <p:grpSp>
        <p:nvGrpSpPr>
          <p:cNvPr id="217" name="Group"/>
          <p:cNvGrpSpPr/>
          <p:nvPr/>
        </p:nvGrpSpPr>
        <p:grpSpPr>
          <a:xfrm>
            <a:off x="3187640" y="8775343"/>
            <a:ext cx="6863305" cy="391751"/>
            <a:chOff x="0" y="0"/>
            <a:chExt cx="6863304" cy="391749"/>
          </a:xfrm>
        </p:grpSpPr>
        <p:sp>
          <p:nvSpPr>
            <p:cNvPr id="215" name="Rounded Rectangle"/>
            <p:cNvSpPr/>
            <p:nvPr/>
          </p:nvSpPr>
          <p:spPr>
            <a:xfrm>
              <a:off x="0" y="0"/>
              <a:ext cx="6863305" cy="391750"/>
            </a:xfrm>
            <a:prstGeom prst="roundRect">
              <a:avLst>
                <a:gd name="adj" fmla="val 38572"/>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6" name="PLEASE REFER TO ADDITIONAL GUIDANCE NOTES BELOW"/>
            <p:cNvSpPr txBox="1"/>
            <p:nvPr/>
          </p:nvSpPr>
          <p:spPr>
            <a:xfrm>
              <a:off x="367283" y="58308"/>
              <a:ext cx="5894953" cy="27513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sz="1200">
                  <a:solidFill>
                    <a:srgbClr val="000000"/>
                  </a:solidFill>
                </a:defRPr>
              </a:lvl1pPr>
            </a:lstStyle>
            <a:p>
              <a:r>
                <a:t>PLEASE REFER TO ADDITIONAL GUIDANCE NOTES BELOW </a:t>
              </a:r>
            </a:p>
          </p:txBody>
        </p:sp>
      </p:grpSp>
      <p:grpSp>
        <p:nvGrpSpPr>
          <p:cNvPr id="220" name="Group"/>
          <p:cNvGrpSpPr/>
          <p:nvPr/>
        </p:nvGrpSpPr>
        <p:grpSpPr>
          <a:xfrm>
            <a:off x="919528" y="7413306"/>
            <a:ext cx="5894952" cy="391751"/>
            <a:chOff x="0" y="0"/>
            <a:chExt cx="5894951" cy="391749"/>
          </a:xfrm>
        </p:grpSpPr>
        <p:sp>
          <p:nvSpPr>
            <p:cNvPr id="218" name="Rounded Rectangle"/>
            <p:cNvSpPr/>
            <p:nvPr/>
          </p:nvSpPr>
          <p:spPr>
            <a:xfrm>
              <a:off x="8466" y="0"/>
              <a:ext cx="5878020" cy="391750"/>
            </a:xfrm>
            <a:prstGeom prst="roundRect">
              <a:avLst>
                <a:gd name="adj" fmla="val 38572"/>
              </a:avLst>
            </a:prstGeom>
            <a:solidFill>
              <a:schemeClr val="accent1">
                <a:lumOff val="16847"/>
              </a:schemeClr>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9" name="*Histological diagnosis must be made by histopathologist with expertise in NETs"/>
            <p:cNvSpPr txBox="1"/>
            <p:nvPr/>
          </p:nvSpPr>
          <p:spPr>
            <a:xfrm>
              <a:off x="0" y="58308"/>
              <a:ext cx="5894952" cy="27513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sz="1200">
                  <a:solidFill>
                    <a:srgbClr val="000000"/>
                  </a:solidFill>
                </a:defRPr>
              </a:lvl1pPr>
            </a:lstStyle>
            <a:p>
              <a:r>
                <a:t>*Histological diagnosis must be made by histopathologist with expertise in NETs</a:t>
              </a:r>
            </a:p>
          </p:txBody>
        </p:sp>
      </p:grpSp>
      <p:sp>
        <p:nvSpPr>
          <p:cNvPr id="221" name="Line"/>
          <p:cNvSpPr/>
          <p:nvPr/>
        </p:nvSpPr>
        <p:spPr>
          <a:xfrm flipV="1">
            <a:off x="2219532" y="5290391"/>
            <a:ext cx="3252663" cy="1034776"/>
          </a:xfrm>
          <a:prstGeom prst="line">
            <a:avLst/>
          </a:prstGeom>
          <a:ln w="38100">
            <a:solidFill>
              <a:srgbClr val="000000"/>
            </a:solidFill>
            <a:miter lim="400000"/>
            <a:headEnd type="triangle"/>
          </a:ln>
        </p:spPr>
        <p:txBody>
          <a:bodyPr lIns="50800" tIns="50800" rIns="50800" bIns="50800" anchor="ctr"/>
          <a:lstStyle/>
          <a:p>
            <a:endParaRPr/>
          </a:p>
        </p:txBody>
      </p:sp>
      <p:grpSp>
        <p:nvGrpSpPr>
          <p:cNvPr id="224" name="Group"/>
          <p:cNvGrpSpPr/>
          <p:nvPr/>
        </p:nvGrpSpPr>
        <p:grpSpPr>
          <a:xfrm>
            <a:off x="840568" y="7869852"/>
            <a:ext cx="5858447" cy="391751"/>
            <a:chOff x="0" y="0"/>
            <a:chExt cx="5858445" cy="391749"/>
          </a:xfrm>
        </p:grpSpPr>
        <p:sp>
          <p:nvSpPr>
            <p:cNvPr id="222" name="Rounded Rectangle"/>
            <p:cNvSpPr/>
            <p:nvPr/>
          </p:nvSpPr>
          <p:spPr>
            <a:xfrm>
              <a:off x="663159" y="0"/>
              <a:ext cx="4532128" cy="391750"/>
            </a:xfrm>
            <a:prstGeom prst="roundRect">
              <a:avLst>
                <a:gd name="adj" fmla="val 38572"/>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23" name="**Low G2 generally considered with Ki67 index &lt;10%"/>
            <p:cNvSpPr txBox="1"/>
            <p:nvPr/>
          </p:nvSpPr>
          <p:spPr>
            <a:xfrm>
              <a:off x="0" y="58308"/>
              <a:ext cx="5858446" cy="27513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sz="1200">
                  <a:solidFill>
                    <a:srgbClr val="000000"/>
                  </a:solidFill>
                </a:defRPr>
              </a:lvl1pPr>
            </a:lstStyle>
            <a:p>
              <a:r>
                <a:t>**Low G2 generally considered with Ki67 index &lt;10% </a:t>
              </a:r>
            </a:p>
          </p:txBody>
        </p: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26" name="Preparation date March 2024. Review date March 2026                                For more information, please visit our website: www.ukinets.org"/>
          <p:cNvSpPr txBox="1">
            <a:spLocks noGrp="1"/>
          </p:cNvSpPr>
          <p:nvPr>
            <p:ph type="body" idx="21"/>
          </p:nvPr>
        </p:nvSpPr>
        <p:spPr>
          <a:xfrm>
            <a:off x="-27656" y="9081573"/>
            <a:ext cx="13299016" cy="654358"/>
          </a:xfrm>
          <a:prstGeom prst="rect">
            <a:avLst/>
          </a:prstGeom>
          <a:solidFill>
            <a:srgbClr val="333333"/>
          </a:solidFill>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defTabSz="587022">
              <a:defRPr sz="1400" b="0">
                <a:solidFill>
                  <a:srgbClr val="FFFFFF"/>
                </a:solidFill>
                <a:latin typeface="Arial Rounded MT Bold"/>
                <a:ea typeface="Arial Rounded MT Bold"/>
                <a:cs typeface="Arial Rounded MT Bold"/>
                <a:sym typeface="Arial Rounded MT Bold"/>
              </a:defRPr>
            </a:pPr>
            <a:r>
              <a:rPr lang="en-GB" dirty="0"/>
              <a:t>Preparation date March 2026 - Review date June 2028 </a:t>
            </a:r>
            <a:r>
              <a:rPr dirty="0"/>
              <a:t>                               For more information, please visit our website: </a:t>
            </a:r>
            <a:r>
              <a:rPr u="sng" dirty="0">
                <a:hlinkClick r:id="rId2"/>
              </a:rPr>
              <a:t>www.ukinets.org</a:t>
            </a:r>
          </a:p>
        </p:txBody>
      </p:sp>
      <p:sp>
        <p:nvSpPr>
          <p:cNvPr id="227" name="UKINETS bitesize guidance…"/>
          <p:cNvSpPr txBox="1">
            <a:spLocks noGrp="1"/>
          </p:cNvSpPr>
          <p:nvPr>
            <p:ph type="ctrTitle"/>
          </p:nvPr>
        </p:nvSpPr>
        <p:spPr>
          <a:xfrm>
            <a:off x="5483" y="-140823"/>
            <a:ext cx="13286302" cy="2230957"/>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228" name="Title"/>
          <p:cNvSpPr>
            <a:spLocks noGrp="1"/>
          </p:cNvSpPr>
          <p:nvPr>
            <p:ph type="body" sz="quarter" idx="12"/>
          </p:nvPr>
        </p:nvSpPr>
        <p:spPr>
          <a:xfrm>
            <a:off x="5483" y="-629493"/>
            <a:ext cx="13286301" cy="387071"/>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229"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230" name="Page 2…"/>
          <p:cNvSpPr txBox="1"/>
          <p:nvPr/>
        </p:nvSpPr>
        <p:spPr>
          <a:xfrm>
            <a:off x="10886801" y="305614"/>
            <a:ext cx="1948597" cy="5783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b="1">
                <a:solidFill>
                  <a:srgbClr val="FFFFFF"/>
                </a:solidFill>
              </a:defRPr>
            </a:pPr>
            <a:r>
              <a:t>Page 2</a:t>
            </a:r>
          </a:p>
          <a:p>
            <a:pPr>
              <a:defRPr b="1">
                <a:solidFill>
                  <a:srgbClr val="FFFFFF"/>
                </a:solidFill>
              </a:defRPr>
            </a:pPr>
            <a:r>
              <a:t>Notes</a:t>
            </a:r>
          </a:p>
        </p:txBody>
      </p:sp>
      <p:sp>
        <p:nvSpPr>
          <p:cNvPr id="231" name="Rounded Rectangle"/>
          <p:cNvSpPr/>
          <p:nvPr/>
        </p:nvSpPr>
        <p:spPr>
          <a:xfrm>
            <a:off x="298394" y="2260346"/>
            <a:ext cx="12408012" cy="596181"/>
          </a:xfrm>
          <a:prstGeom prst="roundRect">
            <a:avLst>
              <a:gd name="adj" fmla="val 31953"/>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2" name="Text"/>
          <p:cNvSpPr txBox="1"/>
          <p:nvPr/>
        </p:nvSpPr>
        <p:spPr>
          <a:xfrm>
            <a:off x="466533" y="7197327"/>
            <a:ext cx="12071734" cy="5521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l" defTabSz="457200">
              <a:defRPr>
                <a:solidFill>
                  <a:srgbClr val="000000"/>
                </a:solidFill>
                <a:latin typeface="Arial"/>
                <a:ea typeface="Arial"/>
                <a:cs typeface="Arial"/>
                <a:sym typeface="Arial"/>
              </a:defRPr>
            </a:pPr>
            <a:endParaRPr/>
          </a:p>
        </p:txBody>
      </p:sp>
      <p:sp>
        <p:nvSpPr>
          <p:cNvPr id="233" name="Rounded Rectangle"/>
          <p:cNvSpPr/>
          <p:nvPr/>
        </p:nvSpPr>
        <p:spPr>
          <a:xfrm>
            <a:off x="298394" y="2947550"/>
            <a:ext cx="12408012" cy="379415"/>
          </a:xfrm>
          <a:prstGeom prst="roundRect">
            <a:avLst>
              <a:gd name="adj" fmla="val 50000"/>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4"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35"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36" name="Rounded Rectangle"/>
          <p:cNvSpPr/>
          <p:nvPr/>
        </p:nvSpPr>
        <p:spPr>
          <a:xfrm>
            <a:off x="298394" y="3506085"/>
            <a:ext cx="12408012" cy="534073"/>
          </a:xfrm>
          <a:prstGeom prst="roundRect">
            <a:avLst>
              <a:gd name="adj" fmla="val 35669"/>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7" name="Rounded Rectangle"/>
          <p:cNvSpPr/>
          <p:nvPr/>
        </p:nvSpPr>
        <p:spPr>
          <a:xfrm>
            <a:off x="298394" y="4132466"/>
            <a:ext cx="12408012" cy="714950"/>
          </a:xfrm>
          <a:prstGeom prst="roundRect">
            <a:avLst>
              <a:gd name="adj" fmla="val 26645"/>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8" name="Rounded Rectangle"/>
          <p:cNvSpPr/>
          <p:nvPr/>
        </p:nvSpPr>
        <p:spPr>
          <a:xfrm>
            <a:off x="298394" y="4946976"/>
            <a:ext cx="12408012" cy="925649"/>
          </a:xfrm>
          <a:prstGeom prst="roundRect">
            <a:avLst>
              <a:gd name="adj" fmla="val 20580"/>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9" name="Rounded Rectangle"/>
          <p:cNvSpPr/>
          <p:nvPr/>
        </p:nvSpPr>
        <p:spPr>
          <a:xfrm>
            <a:off x="298394" y="8457689"/>
            <a:ext cx="12408012" cy="559182"/>
          </a:xfrm>
          <a:prstGeom prst="roundRect">
            <a:avLst>
              <a:gd name="adj" fmla="val 34068"/>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0" name="Rounded Rectangle"/>
          <p:cNvSpPr/>
          <p:nvPr/>
        </p:nvSpPr>
        <p:spPr>
          <a:xfrm>
            <a:off x="298394" y="7172306"/>
            <a:ext cx="12408012" cy="531448"/>
          </a:xfrm>
          <a:prstGeom prst="roundRect">
            <a:avLst>
              <a:gd name="adj" fmla="val 35846"/>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1" name="Rounded Rectangle"/>
          <p:cNvSpPr/>
          <p:nvPr/>
        </p:nvSpPr>
        <p:spPr>
          <a:xfrm>
            <a:off x="298394" y="6586759"/>
            <a:ext cx="12408012" cy="425262"/>
          </a:xfrm>
          <a:prstGeom prst="roundRect">
            <a:avLst>
              <a:gd name="adj" fmla="val 44796"/>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2" name="Rounded Rectangle"/>
          <p:cNvSpPr/>
          <p:nvPr/>
        </p:nvSpPr>
        <p:spPr>
          <a:xfrm>
            <a:off x="298394" y="7825975"/>
            <a:ext cx="12408012" cy="534072"/>
          </a:xfrm>
          <a:prstGeom prst="roundRect">
            <a:avLst>
              <a:gd name="adj" fmla="val 35669"/>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3" name="Neuroendocrine neoplasms of the appendix are mainly diagnosed incidentally following surgery, most ofter after appendicectomy with a rate of 3-8/1000 appendicectomies."/>
          <p:cNvSpPr txBox="1"/>
          <p:nvPr/>
        </p:nvSpPr>
        <p:spPr>
          <a:xfrm>
            <a:off x="394168" y="2236791"/>
            <a:ext cx="12216463" cy="5531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Neuroendocrine neoplasms of the appendix are mainly diagnosed incidentally following surgery, most ofter after appendicectomy with a rate of 3-8/1000 appendicectomies.</a:t>
            </a:r>
          </a:p>
        </p:txBody>
      </p:sp>
      <p:sp>
        <p:nvSpPr>
          <p:cNvPr id="244" name="Simple appendicectomy is adequate treatment for most tumours."/>
          <p:cNvSpPr txBox="1"/>
          <p:nvPr/>
        </p:nvSpPr>
        <p:spPr>
          <a:xfrm>
            <a:off x="484805" y="2994946"/>
            <a:ext cx="12035190" cy="3245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Simple appendicectomy is adequate treatment for most tumours.</a:t>
            </a:r>
          </a:p>
        </p:txBody>
      </p:sp>
      <p:sp>
        <p:nvSpPr>
          <p:cNvPr id="245" name="Tumours greater than 2cm in diameter have a great risk of nodal involvement and right hemicolectomy is therefore recommended."/>
          <p:cNvSpPr txBox="1"/>
          <p:nvPr/>
        </p:nvSpPr>
        <p:spPr>
          <a:xfrm>
            <a:off x="440524" y="3647670"/>
            <a:ext cx="12034577" cy="3245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Tumours greater than 2cm in diameter have a great risk of nodal involvement and right hemicolectomy is therefore recommended.</a:t>
            </a:r>
          </a:p>
        </p:txBody>
      </p:sp>
      <p:sp>
        <p:nvSpPr>
          <p:cNvPr id="246" name="ENETs recommend right hemicolectomy in cases of R1 excision. These guidelines recommend MDT discussion about need for further surgery"/>
          <p:cNvSpPr txBox="1"/>
          <p:nvPr/>
        </p:nvSpPr>
        <p:spPr>
          <a:xfrm>
            <a:off x="422866" y="4231350"/>
            <a:ext cx="12097129" cy="5948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a:solidFill>
                  <a:srgbClr val="000000"/>
                </a:solidFill>
              </a:defRPr>
            </a:lvl1pPr>
          </a:lstStyle>
          <a:p>
            <a:r>
              <a:t>ENETs recommend right hemicolectomy in cases of R1 excision. These guidelines recommend MDT discussion about need for further surgery</a:t>
            </a:r>
          </a:p>
        </p:txBody>
      </p:sp>
      <p:sp>
        <p:nvSpPr>
          <p:cNvPr id="247" name="For tumours measuring between 1 and 2 cm in diameter, the main risk factor for nodal involvement is a high grade (higher G2 &gt;10%).…"/>
          <p:cNvSpPr txBox="1"/>
          <p:nvPr/>
        </p:nvSpPr>
        <p:spPr>
          <a:xfrm>
            <a:off x="321804" y="5031093"/>
            <a:ext cx="12216463" cy="781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a:solidFill>
                  <a:srgbClr val="000000"/>
                </a:solidFill>
              </a:defRPr>
            </a:pPr>
            <a:r>
              <a:t>For tumours measuring between 1 and 2 cm in diameter, the main risk factor for nodal involvement is a high grade (higher G2 &gt;10%).</a:t>
            </a:r>
          </a:p>
          <a:p>
            <a:pPr>
              <a:defRPr>
                <a:solidFill>
                  <a:srgbClr val="000000"/>
                </a:solidFill>
              </a:defRPr>
            </a:pPr>
            <a:r>
              <a:t> The presence of deep mesoappendix invasion (&gt;3mm), angioinvasion, perineural invasion, and serosal involvement are of uncertain significance but have been associated with lymph node metastasis in some studies.</a:t>
            </a:r>
          </a:p>
        </p:txBody>
      </p:sp>
      <p:sp>
        <p:nvSpPr>
          <p:cNvPr id="248" name="Lymph node metastasis has not been shown to impact overall survival at date of writing guidance."/>
          <p:cNvSpPr txBox="1"/>
          <p:nvPr/>
        </p:nvSpPr>
        <p:spPr>
          <a:xfrm>
            <a:off x="568138" y="6662322"/>
            <a:ext cx="11868524" cy="3245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Lymph node metastasis has not been shown to impact overall survival at date of writing guidance.</a:t>
            </a:r>
          </a:p>
        </p:txBody>
      </p:sp>
      <p:sp>
        <p:nvSpPr>
          <p:cNvPr id="249" name="Serum markers such as chromogranin are not useful for surveillance after surgery for aNET."/>
          <p:cNvSpPr txBox="1"/>
          <p:nvPr/>
        </p:nvSpPr>
        <p:spPr>
          <a:xfrm>
            <a:off x="695138" y="7930755"/>
            <a:ext cx="11868524" cy="3245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Serum markers such as chromogranin are not useful for surveillance after surgery for aNET.</a:t>
            </a:r>
          </a:p>
        </p:txBody>
      </p:sp>
      <p:sp>
        <p:nvSpPr>
          <p:cNvPr id="250" name="Somatostatin receptor scintigraphy is unlikely to be helpful for surveillance and should be reserved for patients with suspected residual/recurrent disease."/>
          <p:cNvSpPr txBox="1"/>
          <p:nvPr/>
        </p:nvSpPr>
        <p:spPr>
          <a:xfrm>
            <a:off x="478963" y="7196848"/>
            <a:ext cx="12046875" cy="5531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Somatostatin receptor scintigraphy is unlikely to be helpful for surveillance and should be reserved for patients with suspected residual/recurrent disease.</a:t>
            </a:r>
          </a:p>
        </p:txBody>
      </p:sp>
      <p:sp>
        <p:nvSpPr>
          <p:cNvPr id="251" name="The frequency, nature and duration of follow up is poorly evidence based, and long term recurrence rates are low. Current guidelines recommend imaging for at least 8 years."/>
          <p:cNvSpPr txBox="1"/>
          <p:nvPr/>
        </p:nvSpPr>
        <p:spPr>
          <a:xfrm>
            <a:off x="568138" y="8482268"/>
            <a:ext cx="11868524" cy="5531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solidFill>
                  <a:srgbClr val="000000"/>
                </a:solidFill>
              </a:defRPr>
            </a:lvl1pPr>
          </a:lstStyle>
          <a:p>
            <a:r>
              <a:t>The frequency, nature and duration of follow up is poorly evidence based, and long term recurrence rates are low. Current guidelines recommend imaging for at least 8 years.</a:t>
            </a:r>
          </a:p>
        </p:txBody>
      </p:sp>
      <p:sp>
        <p:nvSpPr>
          <p:cNvPr id="252" name="Drawing"/>
          <p:cNvSpPr/>
          <p:nvPr/>
        </p:nvSpPr>
        <p:spPr>
          <a:xfrm>
            <a:off x="9215920" y="-365316"/>
            <a:ext cx="5537" cy="110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88900" cap="rnd">
            <a:solidFill>
              <a:srgbClr val="147EFB"/>
            </a:solidFill>
          </a:ln>
        </p:spPr>
        <p:txBody>
          <a:bodyPr lIns="0" tIns="0" rIns="0" bIns="0"/>
          <a:lstStyle/>
          <a:p>
            <a:pPr algn="l" defTabSz="457200">
              <a:defRPr sz="1200">
                <a:solidFill>
                  <a:srgbClr val="000000"/>
                </a:solidFill>
                <a:latin typeface="Helvetica"/>
                <a:ea typeface="Helvetica"/>
                <a:cs typeface="Helvetica"/>
                <a:sym typeface="Helvetica"/>
              </a:defRPr>
            </a:pPr>
            <a:endParaRPr/>
          </a:p>
        </p:txBody>
      </p:sp>
      <p:sp>
        <p:nvSpPr>
          <p:cNvPr id="4" name="Rounded Rectangle">
            <a:extLst>
              <a:ext uri="{FF2B5EF4-FFF2-40B4-BE49-F238E27FC236}">
                <a16:creationId xmlns:a16="http://schemas.microsoft.com/office/drawing/2014/main" id="{F54D459C-1AD4-4E64-E63D-9D7E6018D0BD}"/>
              </a:ext>
            </a:extLst>
          </p:cNvPr>
          <p:cNvSpPr/>
          <p:nvPr/>
        </p:nvSpPr>
        <p:spPr>
          <a:xfrm>
            <a:off x="267424" y="5953440"/>
            <a:ext cx="12408012" cy="528538"/>
          </a:xfrm>
          <a:prstGeom prst="roundRect">
            <a:avLst>
              <a:gd name="adj" fmla="val 35846"/>
            </a:avLst>
          </a:prstGeom>
          <a:solidFill>
            <a:srgbClr val="FFFFFF"/>
          </a:solidFill>
          <a:ln w="12700">
            <a:miter lim="400000"/>
          </a:ln>
        </p:spPr>
        <p:txBody>
          <a:bodyPr lIns="50800" tIns="50800" rIns="50800" bIns="5080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a:lstStyle>
          <a:p>
            <a:pPr defTabSz="584200">
              <a:defRPr sz="2200">
                <a:solidFill>
                  <a:srgbClr val="FFFFFF"/>
                </a:solidFill>
                <a:latin typeface="Helvetica Neue Medium"/>
                <a:ea typeface="Helvetica Neue Medium"/>
                <a:cs typeface="Helvetica Neue Medium"/>
                <a:sym typeface="Helvetica Neue Medium"/>
              </a:defRPr>
            </a:pPr>
            <a:r>
              <a:rPr lang="en-GB" dirty="0"/>
              <a:t>For</a:t>
            </a:r>
            <a:endParaRPr dirty="0"/>
          </a:p>
        </p:txBody>
      </p:sp>
      <p:sp>
        <p:nvSpPr>
          <p:cNvPr id="6" name="Lymph node metastasis has not been shown to impact overall survival at date of writing guidance.">
            <a:extLst>
              <a:ext uri="{FF2B5EF4-FFF2-40B4-BE49-F238E27FC236}">
                <a16:creationId xmlns:a16="http://schemas.microsoft.com/office/drawing/2014/main" id="{0A050577-F8BF-E2B6-A397-378611C0D6C2}"/>
              </a:ext>
            </a:extLst>
          </p:cNvPr>
          <p:cNvSpPr txBox="1"/>
          <p:nvPr/>
        </p:nvSpPr>
        <p:spPr>
          <a:xfrm>
            <a:off x="537168" y="6055285"/>
            <a:ext cx="11868524"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rPr lang="en-GB" dirty="0"/>
              <a:t>For paediatric cases, please see </a:t>
            </a:r>
            <a:r>
              <a:rPr lang="en-GB" dirty="0">
                <a:hlinkClick r:id="rId4"/>
              </a:rPr>
              <a:t>guidelines</a:t>
            </a:r>
            <a:r>
              <a:rPr lang="en-GB" dirty="0"/>
              <a:t>…</a:t>
            </a:r>
            <a:endParaRPr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54" name="Authors: Zahir Soonawalla, Thomas Armstrong…"/>
          <p:cNvSpPr txBox="1">
            <a:spLocks noGrp="1"/>
          </p:cNvSpPr>
          <p:nvPr>
            <p:ph type="body" idx="21"/>
          </p:nvPr>
        </p:nvSpPr>
        <p:spPr>
          <a:xfrm>
            <a:off x="-874" y="9039266"/>
            <a:ext cx="13299016" cy="753224"/>
          </a:xfrm>
          <a:prstGeom prst="rect">
            <a:avLst/>
          </a:prstGeom>
          <a:solidFill>
            <a:srgbClr val="333333"/>
          </a:solidFill>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defTabSz="587022">
              <a:defRPr sz="1400" b="0">
                <a:solidFill>
                  <a:srgbClr val="FFFFFF"/>
                </a:solidFill>
                <a:latin typeface="Arial Rounded MT Bold"/>
                <a:ea typeface="Arial Rounded MT Bold"/>
                <a:cs typeface="Arial Rounded MT Bold"/>
                <a:sym typeface="Arial Rounded MT Bold"/>
              </a:defRPr>
            </a:pPr>
            <a:r>
              <a:rPr dirty="0"/>
              <a:t>Authors: Zahir Soonawalla, Thomas Armstrong</a:t>
            </a:r>
          </a:p>
          <a:p>
            <a:pPr defTabSz="587022">
              <a:defRPr sz="1400" b="0">
                <a:solidFill>
                  <a:srgbClr val="FFFFFF"/>
                </a:solidFill>
                <a:latin typeface="Arial Rounded MT Bold"/>
                <a:ea typeface="Arial Rounded MT Bold"/>
                <a:cs typeface="Arial Rounded MT Bold"/>
                <a:sym typeface="Arial Rounded MT Bold"/>
              </a:defRPr>
            </a:pPr>
            <a:r>
              <a:rPr lang="en-GB"/>
              <a:t>Preparation date March 2026 - Review date June 2028 </a:t>
            </a:r>
            <a:r>
              <a:t>                          </a:t>
            </a:r>
            <a:r>
              <a:rPr dirty="0"/>
              <a:t>For more information, please visit our website: </a:t>
            </a:r>
            <a:r>
              <a:rPr u="sng" dirty="0">
                <a:hlinkClick r:id="rId2"/>
              </a:rPr>
              <a:t>www.ukinets.org</a:t>
            </a:r>
          </a:p>
        </p:txBody>
      </p:sp>
      <p:sp>
        <p:nvSpPr>
          <p:cNvPr id="255" name="UKINETS bitesize guidance…"/>
          <p:cNvSpPr txBox="1">
            <a:spLocks noGrp="1"/>
          </p:cNvSpPr>
          <p:nvPr>
            <p:ph type="ctrTitle"/>
          </p:nvPr>
        </p:nvSpPr>
        <p:spPr>
          <a:xfrm>
            <a:off x="5483" y="-140823"/>
            <a:ext cx="13286302" cy="2230957"/>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256" name="Title"/>
          <p:cNvSpPr>
            <a:spLocks noGrp="1"/>
          </p:cNvSpPr>
          <p:nvPr>
            <p:ph type="body" sz="quarter" idx="12"/>
          </p:nvPr>
        </p:nvSpPr>
        <p:spPr>
          <a:xfrm>
            <a:off x="5483" y="-629493"/>
            <a:ext cx="13286301" cy="387071"/>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257"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258" name="Page 3…"/>
          <p:cNvSpPr txBox="1"/>
          <p:nvPr/>
        </p:nvSpPr>
        <p:spPr>
          <a:xfrm>
            <a:off x="10886801" y="305614"/>
            <a:ext cx="1948597" cy="5783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b="1">
                <a:solidFill>
                  <a:srgbClr val="FFFFFF"/>
                </a:solidFill>
              </a:defRPr>
            </a:pPr>
            <a:r>
              <a:t>Page 3</a:t>
            </a:r>
          </a:p>
          <a:p>
            <a:pPr>
              <a:defRPr b="1">
                <a:solidFill>
                  <a:srgbClr val="FFFFFF"/>
                </a:solidFill>
              </a:defRPr>
            </a:pPr>
            <a:r>
              <a:t>  References</a:t>
            </a:r>
          </a:p>
        </p:txBody>
      </p:sp>
      <p:sp>
        <p:nvSpPr>
          <p:cNvPr id="259" name="Rounded Rectangle"/>
          <p:cNvSpPr/>
          <p:nvPr/>
        </p:nvSpPr>
        <p:spPr>
          <a:xfrm>
            <a:off x="298394" y="2346476"/>
            <a:ext cx="12408012" cy="6413498"/>
          </a:xfrm>
          <a:prstGeom prst="roundRect">
            <a:avLst>
              <a:gd name="adj" fmla="val 3093"/>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0" name="Text"/>
          <p:cNvSpPr txBox="1"/>
          <p:nvPr/>
        </p:nvSpPr>
        <p:spPr>
          <a:xfrm>
            <a:off x="466533" y="7197327"/>
            <a:ext cx="12071734" cy="5521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l" defTabSz="457200">
              <a:defRPr>
                <a:solidFill>
                  <a:srgbClr val="000000"/>
                </a:solidFill>
                <a:latin typeface="Arial"/>
                <a:ea typeface="Arial"/>
                <a:cs typeface="Arial"/>
                <a:sym typeface="Arial"/>
              </a:defRPr>
            </a:pPr>
            <a:endParaRPr/>
          </a:p>
        </p:txBody>
      </p:sp>
      <p:sp>
        <p:nvSpPr>
          <p:cNvPr id="261"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2"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3"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4"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861111" y="9626600"/>
            <a:ext cx="8449778" cy="145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5" name="References…"/>
          <p:cNvSpPr txBox="1"/>
          <p:nvPr/>
        </p:nvSpPr>
        <p:spPr>
          <a:xfrm>
            <a:off x="632968" y="1807782"/>
            <a:ext cx="11738863" cy="693781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l" defTabSz="457200">
              <a:defRPr sz="1800" b="1">
                <a:solidFill>
                  <a:srgbClr val="000000"/>
                </a:solidFill>
                <a:latin typeface="Arial"/>
                <a:ea typeface="Arial"/>
                <a:cs typeface="Arial"/>
                <a:sym typeface="Arial"/>
              </a:defRPr>
            </a:pPr>
            <a:r>
              <a:t>References</a:t>
            </a:r>
          </a:p>
          <a:p>
            <a:pPr algn="l" defTabSz="457200">
              <a:defRPr>
                <a:solidFill>
                  <a:srgbClr val="000000"/>
                </a:solidFill>
                <a:latin typeface="Arial"/>
                <a:ea typeface="Arial"/>
                <a:cs typeface="Arial"/>
                <a:sym typeface="Arial"/>
              </a:defRPr>
            </a:pPr>
            <a:endParaRP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Moertel CG, Weiland LH, Nagorney DM, Dockerty MB. Carcinoid tumour of the appendix: treatment and prognosis.  N Eng J Med 1987; 317: 1699-1701</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Stinner B and Rothmund M. Neuroendocrine tumours (carcinoids) of the appendix. Best Pract Res Clin Gastroenterol 2005; 19: 729-738</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Brighi N, La Rosa S, Rossi G, et al. Morphological Factors Related to Nodal Metastases in Neuroendocrine Tumors of the Appendix: A Multicentric Retrospective Study. Ann Surg 2018 doi: 10.1097/SLA.0000000000002939</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Boudreaux JP, Klimstra DS, Hassam MM, et al. The NANETS consensus guideline for the diagnosis and management of neuroendocrine tumours. Well differentiated neuroendocrine tumours of the jejunum, ileum, appendix and cecum. Pancreas 2010; 39: 753-766</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Pape U-F, Niederle B, Costa F, et al. ENETS consensus guidelines for neuroendocrine neoplasms of the appendix (excluding goblet cell carcinomas). Neuroendocrinology 2016; 103: 144-152</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Niere I, Smith LL, Thurairasa D, et al. Systematic review and meta-analysis of appendiceal carcinoid tumors in children. Pediatr Blood Cancer 2018; 65: e27069. doi 10.1002/pbc.27069</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Kaltsas G, Walter T, Knigge U et al. ENETS 2023 guidance paper for appendices neuroendocrine tumours (aNET). J Neuroendocrinol. 2023; 1-14.</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Pawa N, Clift AK, Omani H et al. Surgical management of patients with neuroendocrine neoplasms of the appendix: appendectomy or more. Neuroendocrinol. 2018; 106: 242-251.</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Nesti C, Brautigam K, Benavent M et al. Hemicolectomy versus appendectomy for patients with appendiceal NETs 1-2cm in size: a retrospective, Europe wide, pooled cohort study. Lancet Oncol. 2023; 24: 187-94.</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21_BasicWhite</vt:lpstr>
      <vt:lpstr> UKINETS bitesize guidance Management of NETs of the Appendix</vt:lpstr>
      <vt:lpstr> UKINETS bitesize guidance Management of NETs of the Appendix</vt:lpstr>
      <vt:lpstr>  UKINETS bitesize guidance Management of NETs of the Appendix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UKINETS bitesize guidance Management of NETs of the Appendix</dc:title>
  <cp:lastModifiedBy>Maia Sissons</cp:lastModifiedBy>
  <cp:revision>2</cp:revision>
  <dcterms:modified xsi:type="dcterms:W3CDTF">2026-06-09T14:05:48Z</dcterms:modified>
</cp:coreProperties>
</file>