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3004800" cy="9753600"/>
  <p:notesSz cx="6858000" cy="9144000"/>
  <p:custDataLst>
    <p:tags r:id="rId5"/>
  </p:custDataLst>
  <p:defaultTextStyle>
    <a:defPPr marL="0" marR="0" indent="0" algn="l" defTabSz="914400" rtl="0" fontAlgn="auto" latinLnBrk="1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>
      <p:cViewPr varScale="1">
        <p:scale>
          <a:sx n="75" d="100"/>
          <a:sy n="75" d="100"/>
        </p:scale>
        <p:origin x="176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ct val="0"/>
              </a:spcBef>
              <a:buSzTx/>
              <a:buNone/>
              <a:defRPr sz="2304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z="8200" spc="-164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ct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ct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ct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ct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ct val="0"/>
              </a:spcBef>
              <a:buSzTx/>
              <a:buNone/>
              <a:defRPr sz="38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ct val="0"/>
              </a:spcBef>
              <a:buSzTx/>
              <a:buNone/>
              <a:defRPr sz="38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ct val="0"/>
              </a:spcBef>
              <a:buSzTx/>
              <a:buNone/>
              <a:defRPr sz="17600" b="1" spc="-176"/>
            </a:lvl1pPr>
            <a:lvl2pPr marL="0" indent="457200" algn="ctr">
              <a:lnSpc>
                <a:spcPct val="80000"/>
              </a:lnSpc>
              <a:spcBef>
                <a:spcPct val="0"/>
              </a:spcBef>
              <a:buSzTx/>
              <a:buNone/>
              <a:defRPr sz="17600" b="1" spc="-176"/>
            </a:lvl2pPr>
            <a:lvl3pPr marL="0" indent="914400" algn="ctr">
              <a:lnSpc>
                <a:spcPct val="80000"/>
              </a:lnSpc>
              <a:spcBef>
                <a:spcPct val="0"/>
              </a:spcBef>
              <a:buSzTx/>
              <a:buNone/>
              <a:defRPr sz="17600" b="1" spc="-176"/>
            </a:lvl3pPr>
            <a:lvl4pPr marL="0" indent="1371600" algn="ctr">
              <a:lnSpc>
                <a:spcPct val="80000"/>
              </a:lnSpc>
              <a:spcBef>
                <a:spcPct val="0"/>
              </a:spcBef>
              <a:buSzTx/>
              <a:buNone/>
              <a:defRPr sz="17600" b="1" spc="-176"/>
            </a:lvl4pPr>
            <a:lvl5pPr marL="0" indent="1828800" algn="ctr">
              <a:lnSpc>
                <a:spcPct val="80000"/>
              </a:lnSpc>
              <a:spcBef>
                <a:spcPct val="0"/>
              </a:spcBef>
              <a:buSzTx/>
              <a:buNone/>
              <a:defRPr sz="17600" b="1" spc="-17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ct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ct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ct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ct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ct val="0"/>
              </a:spcBef>
              <a:buSzTx/>
              <a:buNone/>
              <a:defRPr sz="600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ct val="0"/>
              </a:spcBef>
              <a:buSzTx/>
              <a:buNone/>
              <a:defRPr sz="2304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ummus"/>
          <p:cNvSpPr>
            <a:spLocks noGrp="1"/>
          </p:cNvSpPr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 "/>
          <p:cNvSpPr>
            <a:spLocks noGrp="1"/>
          </p:cNvSpPr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ct val="0"/>
              </a:spcBef>
              <a:buSzTx/>
              <a:buNone/>
              <a:defRPr sz="3800" b="1"/>
            </a:lvl1pPr>
            <a:lvl2pPr marL="0" indent="457200" defTabSz="587022">
              <a:lnSpc>
                <a:spcPct val="100000"/>
              </a:lnSpc>
              <a:spcBef>
                <a:spcPct val="0"/>
              </a:spcBef>
              <a:buSzTx/>
              <a:buNone/>
              <a:defRPr sz="3800" b="1"/>
            </a:lvl2pPr>
            <a:lvl3pPr marL="0" indent="914400" defTabSz="587022">
              <a:lnSpc>
                <a:spcPct val="100000"/>
              </a:lnSpc>
              <a:spcBef>
                <a:spcPct val="0"/>
              </a:spcBef>
              <a:buSzTx/>
              <a:buNone/>
              <a:defRPr sz="3800" b="1"/>
            </a:lvl3pPr>
            <a:lvl4pPr marL="0" indent="1371600" defTabSz="587022">
              <a:lnSpc>
                <a:spcPct val="100000"/>
              </a:lnSpc>
              <a:spcBef>
                <a:spcPct val="0"/>
              </a:spcBef>
              <a:buSzTx/>
              <a:buNone/>
              <a:defRPr sz="3800" b="1"/>
            </a:lvl4pPr>
            <a:lvl5pPr marL="0" indent="1828800" defTabSz="587022">
              <a:lnSpc>
                <a:spcPct val="100000"/>
              </a:lnSpc>
              <a:spcBef>
                <a:spcPct val="0"/>
              </a:spcBef>
              <a:buSzTx/>
              <a:buNone/>
              <a:defRPr sz="38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ct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ct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ct val="0"/>
              </a:spcBef>
              <a:buSzTx/>
              <a:buNone/>
              <a:defRPr sz="38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ct val="0"/>
              </a:spcBef>
              <a:buSzTx/>
              <a:buNone/>
              <a:defRPr sz="38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z="3800" spc="-38"/>
            </a:lvl1pPr>
            <a:lvl2pPr marL="0" indent="457200">
              <a:spcBef>
                <a:spcPts val="1300"/>
              </a:spcBef>
              <a:buSzTx/>
              <a:buNone/>
              <a:defRPr sz="3800" spc="-38"/>
            </a:lvl2pPr>
            <a:lvl3pPr marL="0" indent="914400">
              <a:spcBef>
                <a:spcPts val="1300"/>
              </a:spcBef>
              <a:buSzTx/>
              <a:buNone/>
              <a:defRPr sz="3800" spc="-38"/>
            </a:lvl3pPr>
            <a:lvl4pPr marL="0" indent="1371600">
              <a:spcBef>
                <a:spcPts val="1300"/>
              </a:spcBef>
              <a:buSzTx/>
              <a:buNone/>
              <a:defRPr sz="3800" spc="-38"/>
            </a:lvl4pPr>
            <a:lvl5pPr marL="0" indent="1828800">
              <a:spcBef>
                <a:spcPts val="1300"/>
              </a:spcBef>
              <a:buSzTx/>
              <a:buNone/>
              <a:defRPr sz="3800" spc="-3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ct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ct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ct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ct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ct val="0"/>
              </a:spcBef>
              <a:buSzTx/>
              <a:buNone/>
              <a:defRPr sz="820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6000" b="1" i="0" u="none" strike="noStrike" cap="none" spc="-119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ct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ct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ct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ct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ct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ct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ct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ct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ct val="0"/>
        </a:spcAft>
        <a:buClrTx/>
        <a:buSzPct val="123000"/>
        <a:buFontTx/>
        <a:buChar char="•"/>
        <a:defRPr sz="3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UKINETS bitesize guidance…"/>
          <p:cNvSpPr txBox="1">
            <a:spLocks noGrp="1"/>
          </p:cNvSpPr>
          <p:nvPr>
            <p:ph type="ctrTitle"/>
          </p:nvPr>
        </p:nvSpPr>
        <p:spPr>
          <a:xfrm>
            <a:off x="-37958" y="-29793"/>
            <a:ext cx="13042758" cy="1541698"/>
          </a:xfrm>
          <a:prstGeom prst="rect">
            <a:avLst/>
          </a:prstGeom>
          <a:solidFill>
            <a:srgbClr val="FF6A00"/>
          </a:solidFill>
        </p:spPr>
        <p:txBody>
          <a:bodyPr/>
          <a:lstStyle/>
          <a:p>
            <a:pPr lvl="1" indent="182880" defTabSz="693572">
              <a:defRPr sz="1400" b="0" spc="-28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 dirty="0"/>
          </a:p>
          <a:p>
            <a:pPr lvl="1" indent="182880" algn="ctr" defTabSz="693572">
              <a:defRPr sz="2320" b="0" spc="-46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UKINETS bitesize guidance</a:t>
            </a:r>
            <a:br>
              <a:rPr lang="en-GB" dirty="0"/>
            </a:br>
            <a:r>
              <a:rPr lang="en-GB" dirty="0"/>
              <a:t>Imaging Protocols and Indications in NETs</a:t>
            </a:r>
            <a:endParaRPr dirty="0"/>
          </a:p>
        </p:txBody>
      </p:sp>
      <p:sp>
        <p:nvSpPr>
          <p:cNvPr id="163" name="Title"/>
          <p:cNvSpPr>
            <a:spLocks noGrp="1"/>
          </p:cNvSpPr>
          <p:nvPr>
            <p:ph type="body" sz="quarter" idx="12"/>
          </p:nvPr>
        </p:nvSpPr>
        <p:spPr>
          <a:xfrm>
            <a:off x="5483" y="-516424"/>
            <a:ext cx="13286301" cy="387072"/>
          </a:xfrm>
          <a:prstGeom prst="roundRect">
            <a:avLst>
              <a:gd name="adj" fmla="val 0"/>
            </a:avLst>
          </a:prstGeom>
        </p:spPr>
        <p:txBody>
          <a:bodyPr anchor="ctr">
            <a:noAutofit/>
          </a:bodyPr>
          <a:lstStyle>
            <a:lvl1pPr marL="0" indent="0" algn="ctr" defTabSz="587022">
              <a:lnSpc>
                <a:spcPct val="100000"/>
              </a:lnSpc>
              <a:spcBef>
                <a:spcPct val="0"/>
              </a:spcBef>
              <a:buSzTx/>
              <a:buNone/>
              <a:defRPr sz="1800" b="1"/>
            </a:lvl1pPr>
          </a:lstStyle>
          <a:p>
            <a:r>
              <a:t>Title</a:t>
            </a:r>
          </a:p>
        </p:txBody>
      </p:sp>
      <p:pic>
        <p:nvPicPr>
          <p:cNvPr id="164" name="ukinets logo.jpg" descr="ukinets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" y="-29793"/>
            <a:ext cx="3774647" cy="79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Page 2"/>
          <p:cNvSpPr txBox="1"/>
          <p:nvPr/>
        </p:nvSpPr>
        <p:spPr>
          <a:xfrm>
            <a:off x="11347156" y="129611"/>
            <a:ext cx="109249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1" name="Target BP: seated systolic BP &lt;120 mmHg and standing systolic BP &gt;90 mmHg.…">
            <a:extLst>
              <a:ext uri="{FF2B5EF4-FFF2-40B4-BE49-F238E27FC236}">
                <a16:creationId xmlns:a16="http://schemas.microsoft.com/office/drawing/2014/main" id="{F578341C-B1EF-40BF-5071-2518784D7DCF}"/>
              </a:ext>
            </a:extLst>
          </p:cNvPr>
          <p:cNvSpPr/>
          <p:nvPr/>
        </p:nvSpPr>
        <p:spPr>
          <a:xfrm>
            <a:off x="41171" y="9293332"/>
            <a:ext cx="12913590" cy="409264"/>
          </a:xfrm>
          <a:prstGeom prst="roundRect">
            <a:avLst>
              <a:gd name="adj" fmla="val 303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val="1"/>
            </a:ext>
          </a:extLst>
        </p:spPr>
        <p:txBody>
          <a:bodyPr lIns="45719" rIns="45719"/>
          <a:lstStyle/>
          <a:p>
            <a:pPr marL="0" marR="0" lvl="0" indent="0" algn="just" defTabSz="457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99E2A-222D-98AE-BAD7-0945211D7B74}"/>
              </a:ext>
            </a:extLst>
          </p:cNvPr>
          <p:cNvSpPr txBox="1"/>
          <p:nvPr/>
        </p:nvSpPr>
        <p:spPr>
          <a:xfrm>
            <a:off x="50039" y="9302699"/>
            <a:ext cx="1280897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Author:</a:t>
            </a:r>
            <a:r>
              <a:rPr kumimoji="0" lang="en-GB" sz="1600" b="1" i="0" u="none" strike="noStrike" cap="none" spc="0" normalizeH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                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 Mohamed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El-Sayed</a:t>
            </a:r>
            <a:r>
              <a:rPr kumimoji="0" lang="en-GB" sz="1600" b="1" i="0" u="none" strike="noStrike" cap="none" spc="0" normalizeH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            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Date completed:        09/06/2026                         www.ukinets.org </a:t>
            </a:r>
            <a:endParaRPr kumimoji="0" lang="en-GB" sz="16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EDADD-5DD2-C9A0-E087-3F23B766D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" y="2090598"/>
            <a:ext cx="12821877" cy="634990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UKINETS bitesize guidance…"/>
          <p:cNvSpPr txBox="1">
            <a:spLocks noGrp="1"/>
          </p:cNvSpPr>
          <p:nvPr>
            <p:ph type="ctrTitle"/>
          </p:nvPr>
        </p:nvSpPr>
        <p:spPr>
          <a:xfrm>
            <a:off x="5483" y="-27753"/>
            <a:ext cx="12984968" cy="1447544"/>
          </a:xfrm>
          <a:prstGeom prst="rect">
            <a:avLst/>
          </a:prstGeom>
          <a:solidFill>
            <a:srgbClr val="FF6A00"/>
          </a:solidFill>
        </p:spPr>
        <p:txBody>
          <a:bodyPr/>
          <a:lstStyle/>
          <a:p>
            <a:pPr lvl="1" indent="182880" defTabSz="693572">
              <a:defRPr sz="1400" b="0" spc="-28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endParaRPr dirty="0"/>
          </a:p>
          <a:p>
            <a:pPr lvl="1" indent="182880" algn="ctr" defTabSz="693572">
              <a:defRPr sz="2320" b="0" spc="-46">
                <a:solidFill>
                  <a:srgbClr val="FFFF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rPr dirty="0"/>
              <a:t>UKINETS bitesize guidance</a:t>
            </a:r>
            <a:br>
              <a:rPr lang="en-GB" dirty="0"/>
            </a:br>
            <a:r>
              <a:rPr lang="en-GB" dirty="0"/>
              <a:t>Imaging Protocols and Indications in NETs</a:t>
            </a:r>
            <a:br>
              <a:rPr lang="en-GB" dirty="0"/>
            </a:br>
            <a:r>
              <a:rPr lang="en-GB" dirty="0"/>
              <a:t>Important Reporting Considerations</a:t>
            </a:r>
            <a:endParaRPr dirty="0"/>
          </a:p>
        </p:txBody>
      </p:sp>
      <p:sp>
        <p:nvSpPr>
          <p:cNvPr id="163" name="Title"/>
          <p:cNvSpPr>
            <a:spLocks noGrp="1"/>
          </p:cNvSpPr>
          <p:nvPr>
            <p:ph type="body" sz="quarter" idx="12"/>
          </p:nvPr>
        </p:nvSpPr>
        <p:spPr>
          <a:xfrm>
            <a:off x="5483" y="-516424"/>
            <a:ext cx="13286301" cy="387072"/>
          </a:xfrm>
          <a:prstGeom prst="roundRect">
            <a:avLst>
              <a:gd name="adj" fmla="val 0"/>
            </a:avLst>
          </a:prstGeom>
        </p:spPr>
        <p:txBody>
          <a:bodyPr anchor="ctr">
            <a:noAutofit/>
          </a:bodyPr>
          <a:lstStyle>
            <a:lvl1pPr marL="0" indent="0" algn="ctr" defTabSz="587022">
              <a:lnSpc>
                <a:spcPct val="100000"/>
              </a:lnSpc>
              <a:spcBef>
                <a:spcPct val="0"/>
              </a:spcBef>
              <a:buSzTx/>
              <a:buNone/>
              <a:defRPr sz="1800" b="1"/>
            </a:lvl1pPr>
          </a:lstStyle>
          <a:p>
            <a:r>
              <a:t>Title</a:t>
            </a:r>
          </a:p>
        </p:txBody>
      </p:sp>
      <p:pic>
        <p:nvPicPr>
          <p:cNvPr id="164" name="ukinets logo.jpg" descr="ukinets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" y="-29793"/>
            <a:ext cx="3774647" cy="79836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Page 2"/>
          <p:cNvSpPr txBox="1"/>
          <p:nvPr/>
        </p:nvSpPr>
        <p:spPr>
          <a:xfrm>
            <a:off x="11347156" y="129611"/>
            <a:ext cx="1092498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endParaRPr dirty="0"/>
          </a:p>
        </p:txBody>
      </p:sp>
      <p:sp>
        <p:nvSpPr>
          <p:cNvPr id="11" name="Target BP: seated systolic BP &lt;120 mmHg and standing systolic BP &gt;90 mmHg.…">
            <a:extLst>
              <a:ext uri="{FF2B5EF4-FFF2-40B4-BE49-F238E27FC236}">
                <a16:creationId xmlns:a16="http://schemas.microsoft.com/office/drawing/2014/main" id="{F578341C-B1EF-40BF-5071-2518784D7DCF}"/>
              </a:ext>
            </a:extLst>
          </p:cNvPr>
          <p:cNvSpPr/>
          <p:nvPr/>
        </p:nvSpPr>
        <p:spPr>
          <a:xfrm>
            <a:off x="41171" y="9293332"/>
            <a:ext cx="12913590" cy="409264"/>
          </a:xfrm>
          <a:prstGeom prst="roundRect">
            <a:avLst>
              <a:gd name="adj" fmla="val 303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w="http://schemas.openxmlformats.org/wordprocessingml/2006/main" xmlns:wp="http://schemas.openxmlformats.org/drawingml/2006/wordprocessingDrawing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marL="0" marR="0" lvl="0" indent="0" algn="just" defTabSz="4572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ea typeface="Cambria"/>
                <a:cs typeface="Cambria"/>
                <a:sym typeface="Cambria"/>
              </a:defRPr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99E2A-222D-98AE-BAD7-0945211D7B74}"/>
              </a:ext>
            </a:extLst>
          </p:cNvPr>
          <p:cNvSpPr txBox="1"/>
          <p:nvPr/>
        </p:nvSpPr>
        <p:spPr>
          <a:xfrm>
            <a:off x="50039" y="9302699"/>
            <a:ext cx="12808974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173393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Author</a:t>
            </a:r>
            <a:r>
              <a:rPr kumimoji="0" lang="en-GB" sz="16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:</a:t>
            </a:r>
            <a:r>
              <a:rPr kumimoji="0" lang="en-GB" sz="1600" b="1" i="0" u="none" strike="noStrike" cap="none" spc="0" normalizeH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          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Dr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Mohamed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El-Sayed</a:t>
            </a:r>
            <a:r>
              <a:rPr kumimoji="0" lang="en-GB" sz="1600" b="1" i="0" u="none" strike="noStrike" cap="none" spc="0" normalizeH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            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Date completed:        09/06/2026         Review date: 09/06/2028                www.ukinets.org                                                                            </a:t>
            </a:r>
            <a:endParaRPr kumimoji="0" lang="en-GB" sz="16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660185-A65A-067A-D68F-2B05CA924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1" y="2140051"/>
            <a:ext cx="12665749" cy="629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3615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957"/>
  <p:tag name="AS_RELEASE_DATE" val="2023.07.31"/>
  <p:tag name="AS_TITLE" val="Aspose.Slides for Java"/>
  <p:tag name="AS_VERSION" val="23.7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921</Words>
  <Application>Microsoft Office PowerPoint</Application>
  <PresentationFormat>Custom</PresentationFormat>
  <Paragraphs>108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21_BasicWhite</vt:lpstr>
      <vt:lpstr> UKINETS bitesize guidance Imaging Protocols and Indications in NETs</vt:lpstr>
      <vt:lpstr> UKINETS bitesize guidance Imaging Protocols and Indications in NETs Important Reporting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UKINETS bitesize guidance Managing a patient through Peptide Receptor Radionuclide Therapy (PRRT)</dc:title>
  <dc:creator>Casey, Ruth</dc:creator>
  <cp:lastModifiedBy>Maia Sissons</cp:lastModifiedBy>
  <cp:revision>27</cp:revision>
  <dcterms:modified xsi:type="dcterms:W3CDTF">2026-06-10T12:16:49Z</dcterms:modified>
</cp:coreProperties>
</file>