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7" r:id="rId2"/>
    <p:sldId id="258" r:id="rId3"/>
  </p:sldIdLst>
  <p:sldSz cx="13004800" cy="9753600"/>
  <p:notesSz cx="6858000" cy="9144000"/>
  <p:custDataLst>
    <p:tags r:id="rId5"/>
  </p:custDataLst>
  <p:defaultTextStyle>
    <a:defPPr marL="0" marR="0" indent="0" algn="l" defTabSz="914400" rtl="0" fontAlgn="auto" latinLnBrk="1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1733930" rtl="0" fontAlgn="auto" latinLnBrk="0" hangingPunct="0">
      <a:lnSpc>
        <a:spcPct val="100000"/>
      </a:lnSpc>
      <a:spcBef>
        <a:spcPct val="0"/>
      </a:spcBef>
      <a:spcAft>
        <a:spcPct val="0"/>
      </a:spcAft>
      <a:buClrTx/>
      <a:buSzTx/>
      <a:buFontTx/>
      <a:buNone/>
      <a:defRPr kumimoji="0" sz="16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254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254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1"/>
  </p:normalViewPr>
  <p:slideViewPr>
    <p:cSldViewPr snapToGrid="0">
      <p:cViewPr varScale="1">
        <p:scale>
          <a:sx n="75" d="100"/>
          <a:sy n="75" d="100"/>
        </p:scale>
        <p:origin x="1768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tags" Target="tags/tag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</p:sp>
      <p:sp>
        <p:nvSpPr>
          <p:cNvPr id="149" name="Shape 14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98500" y="8657488"/>
            <a:ext cx="11607801" cy="461060"/>
          </a:xfrm>
          <a:prstGeom prst="rect">
            <a:avLst/>
          </a:prstGeom>
        </p:spPr>
        <p:txBody>
          <a:bodyPr anchor="b"/>
          <a:lstStyle>
            <a:lvl1pPr marL="0" indent="0" defTabSz="563541">
              <a:lnSpc>
                <a:spcPct val="100000"/>
              </a:lnSpc>
              <a:spcBef>
                <a:spcPct val="0"/>
              </a:spcBef>
              <a:buSzTx/>
              <a:buNone/>
              <a:defRPr sz="2304" b="1"/>
            </a:lvl1pPr>
          </a:lstStyle>
          <a:p>
            <a:r>
              <a:t>Author and Date</a:t>
            </a:r>
          </a:p>
        </p:txBody>
      </p:sp>
      <p:sp>
        <p:nvSpPr>
          <p:cNvPr id="1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698500" y="1854200"/>
            <a:ext cx="11609057" cy="3302000"/>
          </a:xfrm>
          <a:prstGeom prst="rect">
            <a:avLst/>
          </a:prstGeom>
        </p:spPr>
        <p:txBody>
          <a:bodyPr anchor="b"/>
          <a:lstStyle>
            <a:lvl1pPr>
              <a:defRPr sz="8200" spc="-164"/>
            </a:lvl1pPr>
          </a:lstStyle>
          <a:p>
            <a:r>
              <a:t>Presentation Title</a:t>
            </a:r>
          </a:p>
        </p:txBody>
      </p:sp>
      <p:sp>
        <p:nvSpPr>
          <p:cNvPr id="13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98500" y="5105400"/>
            <a:ext cx="11607800" cy="1456399"/>
          </a:xfrm>
          <a:prstGeom prst="rect">
            <a:avLst/>
          </a:prstGeom>
        </p:spPr>
        <p:txBody>
          <a:bodyPr/>
          <a:lstStyle>
            <a:lvl1pPr marL="0" indent="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1pPr>
            <a:lvl2pPr marL="0" indent="45720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2pPr>
            <a:lvl3pPr marL="0" indent="91440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3pPr>
            <a:lvl4pPr marL="0" indent="137160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4pPr>
            <a:lvl5pPr marL="0" indent="182880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53454" y="9220199"/>
            <a:ext cx="297892" cy="28747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wl with salmon cakes, salad and hummus "/>
          <p:cNvSpPr>
            <a:spLocks noGrp="1"/>
          </p:cNvSpPr>
          <p:nvPr>
            <p:ph type="pic" idx="21"/>
          </p:nvPr>
        </p:nvSpPr>
        <p:spPr>
          <a:xfrm>
            <a:off x="5319129" y="495299"/>
            <a:ext cx="7543801" cy="878005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98500" y="5003800"/>
            <a:ext cx="5105400" cy="4044566"/>
          </a:xfrm>
          <a:prstGeom prst="rect">
            <a:avLst/>
          </a:prstGeom>
        </p:spPr>
        <p:txBody>
          <a:bodyPr/>
          <a:lstStyle>
            <a:lvl1pPr marL="0" indent="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1pPr>
            <a:lvl2pPr marL="0" indent="45720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2pPr>
            <a:lvl3pPr marL="0" indent="91440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3pPr>
            <a:lvl4pPr marL="0" indent="137160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4pPr>
            <a:lvl5pPr marL="0" indent="182880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5pPr>
          </a:lstStyle>
          <a:p>
            <a:r>
              <a:t>Slide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4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98500" y="692534"/>
            <a:ext cx="5105400" cy="4387466"/>
          </a:xfrm>
          <a:prstGeom prst="rect">
            <a:avLst/>
          </a:prstGeom>
        </p:spPr>
        <p:txBody>
          <a:bodyPr anchor="b"/>
          <a:lstStyle/>
          <a:p>
            <a:r>
              <a:t>Slide Title</a:t>
            </a:r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3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98500" y="1412977"/>
            <a:ext cx="11607801" cy="671803"/>
          </a:xfrm>
          <a:prstGeom prst="rect">
            <a:avLst/>
          </a:prstGeom>
        </p:spPr>
        <p:txBody>
          <a:bodyPr/>
          <a:lstStyle>
            <a:lvl1pPr marL="0" indent="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1pPr>
          </a:lstStyle>
          <a:p>
            <a:r>
              <a:t>Slide Subtitle</a:t>
            </a:r>
          </a:p>
        </p:txBody>
      </p:sp>
      <p:sp>
        <p:nvSpPr>
          <p:cNvPr id="44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589358"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Bowl of pappardelle pasta with parsley butter, roasted hazelnuts and shaved parmesan cheese"/>
          <p:cNvSpPr>
            <a:spLocks noGrp="1"/>
          </p:cNvSpPr>
          <p:nvPr>
            <p:ph type="pic" idx="21"/>
          </p:nvPr>
        </p:nvSpPr>
        <p:spPr>
          <a:xfrm>
            <a:off x="6172200" y="596900"/>
            <a:ext cx="6448425" cy="85979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1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98500" y="444500"/>
            <a:ext cx="5105400" cy="10160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2" name="Slide Sub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98500" y="1412977"/>
            <a:ext cx="5105400" cy="671803"/>
          </a:xfrm>
          <a:prstGeom prst="rect">
            <a:avLst/>
          </a:prstGeom>
        </p:spPr>
        <p:txBody>
          <a:bodyPr/>
          <a:lstStyle>
            <a:lvl1pPr marL="0" indent="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1pPr>
          </a:lstStyle>
          <a:p>
            <a:r>
              <a:t>Slide Subtitle</a:t>
            </a:r>
          </a:p>
        </p:txBody>
      </p:sp>
      <p:sp>
        <p:nvSpPr>
          <p:cNvPr id="63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98500" y="3480196"/>
            <a:ext cx="5105400" cy="5593161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698500" y="3225800"/>
            <a:ext cx="11607800" cy="3302000"/>
          </a:xfrm>
          <a:prstGeom prst="rect">
            <a:avLst/>
          </a:prstGeom>
        </p:spPr>
        <p:txBody>
          <a:bodyPr anchor="ctr"/>
          <a:lstStyle>
            <a:lvl1pPr>
              <a:defRPr sz="8200" b="0" spc="-164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Section Title</a:t>
            </a:r>
          </a:p>
        </p:txBody>
      </p:sp>
      <p:sp>
        <p:nvSpPr>
          <p:cNvPr id="7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98500" y="1412977"/>
            <a:ext cx="11607801" cy="671803"/>
          </a:xfrm>
          <a:prstGeom prst="rect">
            <a:avLst/>
          </a:prstGeom>
        </p:spPr>
        <p:txBody>
          <a:bodyPr/>
          <a:lstStyle>
            <a:lvl1pPr marL="0" indent="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1pPr>
          </a:lstStyle>
          <a:p>
            <a:r>
              <a:t>Slide Subtitle</a:t>
            </a:r>
          </a:p>
        </p:txBody>
      </p:sp>
      <p:sp>
        <p:nvSpPr>
          <p:cNvPr id="8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>
            <a:spLocks noGrp="1"/>
          </p:cNvSpPr>
          <p:nvPr>
            <p:ph type="title" hasCustomPrompt="1"/>
          </p:nvPr>
        </p:nvSpPr>
        <p:spPr>
          <a:xfrm>
            <a:off x="698500" y="444500"/>
            <a:ext cx="11607800" cy="1016000"/>
          </a:xfrm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89" name="Agenda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98500" y="1409700"/>
            <a:ext cx="11607801" cy="671802"/>
          </a:xfrm>
          <a:prstGeom prst="rect">
            <a:avLst/>
          </a:prstGeom>
        </p:spPr>
        <p:txBody>
          <a:bodyPr/>
          <a:lstStyle>
            <a:lvl1pPr marL="0" indent="0" defTabSz="587022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1pPr>
          </a:lstStyle>
          <a:p>
            <a:r>
              <a:t>Agenda Subtitle</a:t>
            </a:r>
          </a:p>
        </p:txBody>
      </p:sp>
      <p:sp>
        <p:nvSpPr>
          <p:cNvPr id="90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>
              <a:spcBef>
                <a:spcPts val="1300"/>
              </a:spcBef>
              <a:buSzTx/>
              <a:buNone/>
              <a:defRPr sz="3800" spc="-38"/>
            </a:lvl1pPr>
            <a:lvl2pPr marL="0" indent="457200">
              <a:spcBef>
                <a:spcPts val="1300"/>
              </a:spcBef>
              <a:buSzTx/>
              <a:buNone/>
              <a:defRPr sz="3800" spc="-38"/>
            </a:lvl2pPr>
            <a:lvl3pPr marL="0" indent="914400">
              <a:spcBef>
                <a:spcPts val="1300"/>
              </a:spcBef>
              <a:buSzTx/>
              <a:buNone/>
              <a:defRPr sz="3800" spc="-38"/>
            </a:lvl3pPr>
            <a:lvl4pPr marL="0" indent="1371600">
              <a:spcBef>
                <a:spcPts val="1300"/>
              </a:spcBef>
              <a:buSzTx/>
              <a:buNone/>
              <a:defRPr sz="3800" spc="-38"/>
            </a:lvl4pPr>
            <a:lvl5pPr marL="0" indent="1828800">
              <a:spcBef>
                <a:spcPts val="1300"/>
              </a:spcBef>
              <a:buSzTx/>
              <a:buNone/>
              <a:defRPr sz="3800" spc="-38"/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98500" y="3568700"/>
            <a:ext cx="11607800" cy="261778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ct val="0"/>
              </a:spcBef>
              <a:buSzTx/>
              <a:buNone/>
              <a:defRPr sz="8200" spc="-164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ct val="0"/>
              </a:spcBef>
              <a:buSzTx/>
              <a:buNone/>
              <a:defRPr sz="8200" spc="-164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ct val="0"/>
              </a:spcBef>
              <a:buSzTx/>
              <a:buNone/>
              <a:defRPr sz="8200" spc="-164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ct val="0"/>
              </a:spcBef>
              <a:buSzTx/>
              <a:buNone/>
              <a:defRPr sz="8200" spc="-164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ct val="0"/>
              </a:spcBef>
              <a:buSzTx/>
              <a:buNone/>
              <a:defRPr sz="8200" spc="-164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98500" y="6209979"/>
            <a:ext cx="11607800" cy="671803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spcBef>
                <a:spcPct val="0"/>
              </a:spcBef>
              <a:buSzTx/>
              <a:buNone/>
              <a:defRPr sz="3800" b="1"/>
            </a:lvl1pPr>
          </a:lstStyle>
          <a:p>
            <a:r>
              <a:t>Fact information</a:t>
            </a:r>
          </a:p>
        </p:txBody>
      </p:sp>
      <p:sp>
        <p:nvSpPr>
          <p:cNvPr id="107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698500" y="999066"/>
            <a:ext cx="11607800" cy="521091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ct val="0"/>
              </a:spcBef>
              <a:buSzTx/>
              <a:buNone/>
              <a:defRPr sz="17600" b="1" spc="-176"/>
            </a:lvl1pPr>
            <a:lvl2pPr marL="0" indent="457200" algn="ctr">
              <a:lnSpc>
                <a:spcPct val="80000"/>
              </a:lnSpc>
              <a:spcBef>
                <a:spcPct val="0"/>
              </a:spcBef>
              <a:buSzTx/>
              <a:buNone/>
              <a:defRPr sz="17600" b="1" spc="-176"/>
            </a:lvl2pPr>
            <a:lvl3pPr marL="0" indent="914400" algn="ctr">
              <a:lnSpc>
                <a:spcPct val="80000"/>
              </a:lnSpc>
              <a:spcBef>
                <a:spcPct val="0"/>
              </a:spcBef>
              <a:buSzTx/>
              <a:buNone/>
              <a:defRPr sz="17600" b="1" spc="-176"/>
            </a:lvl3pPr>
            <a:lvl4pPr marL="0" indent="1371600" algn="ctr">
              <a:lnSpc>
                <a:spcPct val="80000"/>
              </a:lnSpc>
              <a:spcBef>
                <a:spcPct val="0"/>
              </a:spcBef>
              <a:buSzTx/>
              <a:buNone/>
              <a:defRPr sz="17600" b="1" spc="-176"/>
            </a:lvl4pPr>
            <a:lvl5pPr marL="0" indent="1828800" algn="ctr">
              <a:lnSpc>
                <a:spcPct val="80000"/>
              </a:lnSpc>
              <a:spcBef>
                <a:spcPct val="0"/>
              </a:spcBef>
              <a:buSzTx/>
              <a:buNone/>
              <a:defRPr sz="17600" b="1" spc="-176"/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0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736600" y="3721100"/>
            <a:ext cx="11531600" cy="2324100"/>
          </a:xfrm>
          <a:prstGeom prst="rect">
            <a:avLst/>
          </a:prstGeom>
        </p:spPr>
        <p:txBody>
          <a:bodyPr anchor="ctr"/>
          <a:lstStyle>
            <a:lvl1pPr marL="457200" indent="-342900">
              <a:spcBef>
                <a:spcPct val="0"/>
              </a:spcBef>
              <a:buSzTx/>
              <a:buNone/>
              <a:defRPr sz="6000" spc="-119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457200" indent="114300">
              <a:spcBef>
                <a:spcPct val="0"/>
              </a:spcBef>
              <a:buSzTx/>
              <a:buNone/>
              <a:defRPr sz="6000" spc="-119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457200" indent="571500">
              <a:spcBef>
                <a:spcPct val="0"/>
              </a:spcBef>
              <a:buSzTx/>
              <a:buNone/>
              <a:defRPr sz="6000" spc="-119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457200" indent="1028700">
              <a:spcBef>
                <a:spcPct val="0"/>
              </a:spcBef>
              <a:buSzTx/>
              <a:buNone/>
              <a:defRPr sz="6000" spc="-119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457200" indent="1485900">
              <a:spcBef>
                <a:spcPct val="0"/>
              </a:spcBef>
              <a:buSzTx/>
              <a:buNone/>
              <a:defRPr sz="6000" spc="-119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6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19200" y="6426200"/>
            <a:ext cx="11049000" cy="461059"/>
          </a:xfrm>
          <a:prstGeom prst="rect">
            <a:avLst/>
          </a:prstGeom>
        </p:spPr>
        <p:txBody>
          <a:bodyPr/>
          <a:lstStyle>
            <a:lvl1pPr marL="0" indent="0" defTabSz="563541">
              <a:lnSpc>
                <a:spcPct val="100000"/>
              </a:lnSpc>
              <a:spcBef>
                <a:spcPct val="0"/>
              </a:spcBef>
              <a:buSzTx/>
              <a:buNone/>
              <a:defRPr sz="2304" b="1"/>
            </a:lvl1pPr>
          </a:lstStyle>
          <a:p>
            <a:r>
              <a:t>Attribution</a:t>
            </a:r>
          </a:p>
        </p:txBody>
      </p:sp>
      <p:sp>
        <p:nvSpPr>
          <p:cNvPr id="11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Bowl of pappardelle pasta with parsley butter, roasted hazelnuts and shaved parmesan cheese"/>
          <p:cNvSpPr>
            <a:spLocks noGrp="1"/>
          </p:cNvSpPr>
          <p:nvPr>
            <p:ph type="pic" idx="21"/>
          </p:nvPr>
        </p:nvSpPr>
        <p:spPr>
          <a:xfrm>
            <a:off x="-2082800" y="687558"/>
            <a:ext cx="11165190" cy="837389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5" name="Bowl of salad with fried rice, boiled eggs and chopsticks"/>
          <p:cNvSpPr>
            <a:spLocks noGrp="1"/>
          </p:cNvSpPr>
          <p:nvPr>
            <p:ph type="pic" sz="half" idx="22"/>
          </p:nvPr>
        </p:nvSpPr>
        <p:spPr>
          <a:xfrm>
            <a:off x="6597650" y="292100"/>
            <a:ext cx="5740400" cy="459232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6" name="Bowl with salmon cakes, salad and hummus"/>
          <p:cNvSpPr>
            <a:spLocks noGrp="1"/>
          </p:cNvSpPr>
          <p:nvPr>
            <p:ph type="pic" idx="23"/>
          </p:nvPr>
        </p:nvSpPr>
        <p:spPr>
          <a:xfrm>
            <a:off x="4984750" y="2749413"/>
            <a:ext cx="7937500" cy="923827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Bowl of salad with fried rice, boiled eggs and chopsticks"/>
          <p:cNvSpPr>
            <a:spLocks noGrp="1"/>
          </p:cNvSpPr>
          <p:nvPr>
            <p:ph type="pic" idx="21"/>
          </p:nvPr>
        </p:nvSpPr>
        <p:spPr>
          <a:xfrm>
            <a:off x="-1016000" y="-1054100"/>
            <a:ext cx="14427200" cy="1154176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53454" y="9220199"/>
            <a:ext cx="297892" cy="28747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698500" y="2959100"/>
            <a:ext cx="11607800" cy="609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w="http://schemas.openxmlformats.org/wordprocessingml/2006/main" xmlns:wp="http://schemas.openxmlformats.org/drawingml/2006/wordprocessingDrawing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98500" y="440266"/>
            <a:ext cx="11607800" cy="1016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w="http://schemas.openxmlformats.org/wordprocessingml/2006/main" xmlns:wp="http://schemas.openxmlformats.org/drawingml/2006/wordprocessingDrawing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50067" y="9220199"/>
            <a:ext cx="297892" cy="287479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3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</p:sldLayoutIdLst>
  <p:transition spd="med"/>
  <p:txStyles>
    <p:titleStyle>
      <a:lvl1pPr marL="0" marR="0" indent="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1733930" rtl="0" latinLnBrk="0">
        <a:lnSpc>
          <a:spcPct val="80000"/>
        </a:lnSpc>
        <a:spcBef>
          <a:spcPct val="0"/>
        </a:spcBef>
        <a:spcAft>
          <a:spcPct val="0"/>
        </a:spcAft>
        <a:buClrTx/>
        <a:buSzTx/>
        <a:buFontTx/>
        <a:buNone/>
        <a:defRPr sz="6000" b="1" i="0" u="none" strike="noStrike" cap="none" spc="-119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381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762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143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1524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1905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2286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2667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3048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3429000" marR="0" indent="-381000" algn="l" defTabSz="1733930" rtl="0" latinLnBrk="0">
        <a:lnSpc>
          <a:spcPct val="90000"/>
        </a:lnSpc>
        <a:spcBef>
          <a:spcPts val="3200"/>
        </a:spcBef>
        <a:spcAft>
          <a:spcPct val="0"/>
        </a:spcAft>
        <a:buClrTx/>
        <a:buSzPct val="123000"/>
        <a:buFontTx/>
        <a:buChar char="•"/>
        <a:defRPr sz="3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92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UKINETS bitesize guidance…"/>
          <p:cNvSpPr txBox="1">
            <a:spLocks noGrp="1"/>
          </p:cNvSpPr>
          <p:nvPr>
            <p:ph type="ctrTitle"/>
          </p:nvPr>
        </p:nvSpPr>
        <p:spPr>
          <a:xfrm>
            <a:off x="-37958" y="-29793"/>
            <a:ext cx="13042758" cy="1541698"/>
          </a:xfrm>
          <a:prstGeom prst="rect">
            <a:avLst/>
          </a:prstGeom>
          <a:solidFill>
            <a:srgbClr val="FF6A00"/>
          </a:solidFill>
        </p:spPr>
        <p:txBody>
          <a:bodyPr/>
          <a:lstStyle/>
          <a:p>
            <a:pPr lvl="1" indent="182880" defTabSz="693572">
              <a:defRPr sz="1400" b="0" spc="-28">
                <a:solidFill>
                  <a:srgbClr val="FFFFFF"/>
                </a:solidFill>
                <a:latin typeface="Arial Rounded MT Bold"/>
                <a:ea typeface="Arial Rounded MT Bold"/>
                <a:cs typeface="Arial Rounded MT Bold"/>
                <a:sym typeface="Arial Rounded MT Bold"/>
              </a:defRPr>
            </a:pPr>
            <a:endParaRPr dirty="0"/>
          </a:p>
          <a:p>
            <a:pPr lvl="1" indent="182880" algn="ctr" defTabSz="693572">
              <a:defRPr sz="2320" b="0" spc="-46">
                <a:solidFill>
                  <a:srgbClr val="FFFFFF"/>
                </a:solidFill>
                <a:latin typeface="Arial Rounded MT Bold"/>
                <a:ea typeface="Arial Rounded MT Bold"/>
                <a:cs typeface="Arial Rounded MT Bold"/>
                <a:sym typeface="Arial Rounded MT Bold"/>
              </a:defRPr>
            </a:pPr>
            <a:r>
              <a:rPr dirty="0"/>
              <a:t>UKINETS bitesize guidance</a:t>
            </a:r>
            <a:br>
              <a:rPr lang="en-GB" dirty="0"/>
            </a:br>
            <a:r>
              <a:rPr lang="en-GB" dirty="0"/>
              <a:t>Approach to MEN1</a:t>
            </a:r>
            <a:endParaRPr dirty="0"/>
          </a:p>
        </p:txBody>
      </p:sp>
      <p:sp>
        <p:nvSpPr>
          <p:cNvPr id="163" name="Title"/>
          <p:cNvSpPr>
            <a:spLocks noGrp="1"/>
          </p:cNvSpPr>
          <p:nvPr>
            <p:ph type="body" sz="quarter" idx="12"/>
          </p:nvPr>
        </p:nvSpPr>
        <p:spPr>
          <a:xfrm>
            <a:off x="5483" y="-516424"/>
            <a:ext cx="13286301" cy="387072"/>
          </a:xfrm>
          <a:prstGeom prst="roundRect">
            <a:avLst>
              <a:gd name="adj" fmla="val 0"/>
            </a:avLst>
          </a:prstGeom>
        </p:spPr>
        <p:txBody>
          <a:bodyPr anchor="ctr">
            <a:noAutofit/>
          </a:bodyPr>
          <a:lstStyle>
            <a:lvl1pPr marL="0" indent="0" algn="ctr" defTabSz="587022">
              <a:lnSpc>
                <a:spcPct val="100000"/>
              </a:lnSpc>
              <a:spcBef>
                <a:spcPct val="0"/>
              </a:spcBef>
              <a:buSzTx/>
              <a:buNone/>
              <a:defRPr sz="1800" b="1"/>
            </a:lvl1pPr>
          </a:lstStyle>
          <a:p>
            <a:r>
              <a:t>Title</a:t>
            </a:r>
          </a:p>
        </p:txBody>
      </p:sp>
      <p:pic>
        <p:nvPicPr>
          <p:cNvPr id="164" name="ukinets logo.jpg" descr="ukinets log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49" y="-29793"/>
            <a:ext cx="3774647" cy="798361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Page 2"/>
          <p:cNvSpPr txBox="1"/>
          <p:nvPr/>
        </p:nvSpPr>
        <p:spPr>
          <a:xfrm>
            <a:off x="11347156" y="129611"/>
            <a:ext cx="1092498" cy="3488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w="http://schemas.openxmlformats.org/wordprocessingml/2006/main" xmlns:wp="http://schemas.openxmlformats.org/drawingml/2006/wordprocessingDrawing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>
                <a:solidFill>
                  <a:srgbClr val="FFFFFF"/>
                </a:solidFill>
              </a:defRPr>
            </a:lvl1pPr>
          </a:lstStyle>
          <a:p>
            <a:endParaRPr dirty="0"/>
          </a:p>
        </p:txBody>
      </p:sp>
      <p:sp>
        <p:nvSpPr>
          <p:cNvPr id="11" name="Target BP: seated systolic BP &lt;120 mmHg and standing systolic BP &gt;90 mmHg.…">
            <a:extLst>
              <a:ext uri="{FF2B5EF4-FFF2-40B4-BE49-F238E27FC236}">
                <a16:creationId xmlns:a16="http://schemas.microsoft.com/office/drawing/2014/main" id="{F578341C-B1EF-40BF-5071-2518784D7DCF}"/>
              </a:ext>
            </a:extLst>
          </p:cNvPr>
          <p:cNvSpPr/>
          <p:nvPr/>
        </p:nvSpPr>
        <p:spPr>
          <a:xfrm>
            <a:off x="41171" y="9293332"/>
            <a:ext cx="12913590" cy="409264"/>
          </a:xfrm>
          <a:prstGeom prst="roundRect">
            <a:avLst>
              <a:gd name="adj" fmla="val 3030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0000"/>
            </a:solidFill>
          </a:ln>
          <a:effectLst>
            <a:outerShdw blurRad="38100" dist="23000" dir="5400000" rotWithShape="0">
              <a:srgbClr val="000000">
                <a:alpha val="35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wp="http://schemas.openxmlformats.org/drawingml/2006/wordprocessingDrawing" xmlns:w="http://schemas.openxmlformats.org/wordprocessingml/2006/main" val="1"/>
            </a:ext>
          </a:extLst>
        </p:spPr>
        <p:txBody>
          <a:bodyPr lIns="45719" rIns="45719"/>
          <a:lstStyle/>
          <a:p>
            <a:pPr marL="0" marR="0" lvl="0" indent="0" algn="just" defTabSz="457200" rtl="0" eaLnBrk="1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mbria"/>
                <a:ea typeface="Cambria"/>
                <a:cs typeface="Cambria"/>
                <a:sym typeface="Cambria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Arial"/>
                <a:ea typeface="Arial"/>
                <a:cs typeface="Arial"/>
                <a:sym typeface="Arial"/>
              </a:rPr>
              <a:t>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099E2A-222D-98AE-BAD7-0945211D7B74}"/>
              </a:ext>
            </a:extLst>
          </p:cNvPr>
          <p:cNvSpPr txBox="1"/>
          <p:nvPr/>
        </p:nvSpPr>
        <p:spPr>
          <a:xfrm>
            <a:off x="50039" y="9302699"/>
            <a:ext cx="12808974" cy="34881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173393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GB" sz="16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  <a:sym typeface="Helvetica Neue"/>
              </a:rPr>
              <a:t>Author:</a:t>
            </a:r>
            <a:r>
              <a:rPr kumimoji="0" lang="en-GB" sz="1600" b="1" i="0" u="none" strike="noStrike" cap="none" spc="0" normalizeH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  <a:sym typeface="Helvetica Neue"/>
              </a:rPr>
              <a:t>                 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Dr Ruth Casey.               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Date completed:        09/06/2026                         www.ukinets.org </a:t>
            </a:r>
            <a:endParaRPr kumimoji="0" lang="en-GB" sz="1600" b="1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Arial" panose="020B0604020202020204" pitchFamily="34" charset="0"/>
              <a:cs typeface="Arial" panose="020B0604020202020204" pitchFamily="34" charset="0"/>
              <a:sym typeface="Helvetica Neue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1379C6-F8AF-4236-5F62-FC4F67D2EF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09" y="1708623"/>
            <a:ext cx="12557633" cy="7084615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92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UKINETS bitesize guidance…"/>
          <p:cNvSpPr txBox="1">
            <a:spLocks noGrp="1"/>
          </p:cNvSpPr>
          <p:nvPr>
            <p:ph type="ctrTitle"/>
          </p:nvPr>
        </p:nvSpPr>
        <p:spPr>
          <a:xfrm>
            <a:off x="5483" y="-27753"/>
            <a:ext cx="12984968" cy="1447544"/>
          </a:xfrm>
          <a:prstGeom prst="rect">
            <a:avLst/>
          </a:prstGeom>
          <a:solidFill>
            <a:srgbClr val="FF6A00"/>
          </a:solidFill>
        </p:spPr>
        <p:txBody>
          <a:bodyPr/>
          <a:lstStyle/>
          <a:p>
            <a:pPr lvl="1" indent="182880" defTabSz="693572">
              <a:defRPr sz="1400" b="0" spc="-28">
                <a:solidFill>
                  <a:srgbClr val="FFFFFF"/>
                </a:solidFill>
                <a:latin typeface="Arial Rounded MT Bold"/>
                <a:ea typeface="Arial Rounded MT Bold"/>
                <a:cs typeface="Arial Rounded MT Bold"/>
                <a:sym typeface="Arial Rounded MT Bold"/>
              </a:defRPr>
            </a:pPr>
            <a:endParaRPr dirty="0"/>
          </a:p>
          <a:p>
            <a:pPr lvl="1" indent="182880" algn="ctr" defTabSz="693572">
              <a:defRPr sz="2320" b="0" spc="-46">
                <a:solidFill>
                  <a:srgbClr val="FFFFFF"/>
                </a:solidFill>
                <a:latin typeface="Arial Rounded MT Bold"/>
                <a:ea typeface="Arial Rounded MT Bold"/>
                <a:cs typeface="Arial Rounded MT Bold"/>
                <a:sym typeface="Arial Rounded MT Bold"/>
              </a:defRPr>
            </a:pPr>
            <a:r>
              <a:rPr dirty="0"/>
              <a:t>UKINETS bitesize guidance</a:t>
            </a:r>
            <a:br>
              <a:rPr lang="en-GB" dirty="0"/>
            </a:br>
            <a:r>
              <a:rPr lang="en-GB" dirty="0"/>
              <a:t>Approach to MEN1</a:t>
            </a:r>
            <a:endParaRPr dirty="0"/>
          </a:p>
        </p:txBody>
      </p:sp>
      <p:sp>
        <p:nvSpPr>
          <p:cNvPr id="163" name="Title"/>
          <p:cNvSpPr>
            <a:spLocks noGrp="1"/>
          </p:cNvSpPr>
          <p:nvPr>
            <p:ph type="body" sz="quarter" idx="12"/>
          </p:nvPr>
        </p:nvSpPr>
        <p:spPr>
          <a:xfrm>
            <a:off x="5483" y="-516424"/>
            <a:ext cx="13286301" cy="387072"/>
          </a:xfrm>
          <a:prstGeom prst="roundRect">
            <a:avLst>
              <a:gd name="adj" fmla="val 0"/>
            </a:avLst>
          </a:prstGeom>
        </p:spPr>
        <p:txBody>
          <a:bodyPr anchor="ctr">
            <a:noAutofit/>
          </a:bodyPr>
          <a:lstStyle>
            <a:lvl1pPr marL="0" indent="0" algn="ctr" defTabSz="587022">
              <a:lnSpc>
                <a:spcPct val="100000"/>
              </a:lnSpc>
              <a:spcBef>
                <a:spcPct val="0"/>
              </a:spcBef>
              <a:buSzTx/>
              <a:buNone/>
              <a:defRPr sz="1800" b="1"/>
            </a:lvl1pPr>
          </a:lstStyle>
          <a:p>
            <a:r>
              <a:t>Title</a:t>
            </a:r>
          </a:p>
        </p:txBody>
      </p:sp>
      <p:pic>
        <p:nvPicPr>
          <p:cNvPr id="164" name="ukinets logo.jpg" descr="ukinets log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49" y="-29793"/>
            <a:ext cx="3774647" cy="798361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Page 2"/>
          <p:cNvSpPr txBox="1"/>
          <p:nvPr/>
        </p:nvSpPr>
        <p:spPr>
          <a:xfrm>
            <a:off x="11347156" y="129611"/>
            <a:ext cx="1092498" cy="3488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wp="http://schemas.openxmlformats.org/drawingml/2006/wordprocessingDrawing" xmlns:w="http://schemas.openxmlformats.org/wordprocessingml/2006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>
                <a:solidFill>
                  <a:srgbClr val="FFFFFF"/>
                </a:solidFill>
              </a:defRPr>
            </a:lvl1pPr>
          </a:lstStyle>
          <a:p>
            <a:endParaRPr dirty="0"/>
          </a:p>
        </p:txBody>
      </p:sp>
      <p:sp>
        <p:nvSpPr>
          <p:cNvPr id="11" name="Target BP: seated systolic BP &lt;120 mmHg and standing systolic BP &gt;90 mmHg.…">
            <a:extLst>
              <a:ext uri="{FF2B5EF4-FFF2-40B4-BE49-F238E27FC236}">
                <a16:creationId xmlns:a16="http://schemas.microsoft.com/office/drawing/2014/main" id="{F578341C-B1EF-40BF-5071-2518784D7DCF}"/>
              </a:ext>
            </a:extLst>
          </p:cNvPr>
          <p:cNvSpPr/>
          <p:nvPr/>
        </p:nvSpPr>
        <p:spPr>
          <a:xfrm>
            <a:off x="41171" y="9293332"/>
            <a:ext cx="12913590" cy="409264"/>
          </a:xfrm>
          <a:prstGeom prst="roundRect">
            <a:avLst>
              <a:gd name="adj" fmla="val 3030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0000"/>
            </a:solidFill>
          </a:ln>
          <a:effectLst>
            <a:outerShdw blurRad="38100" dist="23000" dir="5400000" rotWithShape="0">
              <a:srgbClr val="000000">
                <a:alpha val="35000"/>
              </a:srgbClr>
            </a:outerShdw>
          </a:effectLst>
          <a:extLst>
            <a:ext uri="{C572A759-6A51-4108-AA02-DFA0A04FC94B}">
              <ma14:wrappingTextBoxFlag xmlns:w="http://schemas.openxmlformats.org/wordprocessingml/2006/main" xmlns:wp="http://schemas.openxmlformats.org/drawingml/2006/wordprocessingDrawing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/>
          <a:lstStyle/>
          <a:p>
            <a:pPr marL="0" marR="0" lvl="0" indent="0" algn="just" defTabSz="457200" rtl="0" eaLnBrk="1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mbria"/>
                <a:ea typeface="Cambria"/>
                <a:cs typeface="Cambria"/>
                <a:sym typeface="Cambria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Arial"/>
                <a:ea typeface="Arial"/>
                <a:cs typeface="Arial"/>
                <a:sym typeface="Arial"/>
              </a:rPr>
              <a:t>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099E2A-222D-98AE-BAD7-0945211D7B74}"/>
              </a:ext>
            </a:extLst>
          </p:cNvPr>
          <p:cNvSpPr txBox="1"/>
          <p:nvPr/>
        </p:nvSpPr>
        <p:spPr>
          <a:xfrm>
            <a:off x="50039" y="9302699"/>
            <a:ext cx="12808974" cy="34881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173393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GB" sz="16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  <a:sym typeface="Helvetica Neue"/>
              </a:rPr>
              <a:t>Author:</a:t>
            </a:r>
            <a:r>
              <a:rPr kumimoji="0" lang="en-GB" sz="1600" b="1" i="0" u="none" strike="noStrike" cap="none" spc="0" normalizeH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  <a:sym typeface="Helvetica Neue"/>
              </a:rPr>
              <a:t>          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Dr 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Ruth Casey   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Date completed:        09/06/2026         Review date: 09/06/2028                www.ukinets.org                                                                            </a:t>
            </a:r>
            <a:endParaRPr kumimoji="0" lang="en-GB" sz="1600" b="1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Arial" panose="020B0604020202020204" pitchFamily="34" charset="0"/>
              <a:cs typeface="Arial" panose="020B0604020202020204" pitchFamily="34" charset="0"/>
              <a:sym typeface="Helvetica Neue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2D57C6-35F2-C908-2CEB-986DF7DB84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790" y="1577155"/>
            <a:ext cx="12601220" cy="7120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336150"/>
      </p:ext>
    </p:extLst>
  </p:cSld>
  <p:clrMapOvr>
    <a:masterClrMapping/>
  </p:clrMapOvr>
  <p:transition spd="med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Unix 3.10.0.957"/>
  <p:tag name="AS_RELEASE_DATE" val="2023.07.31"/>
  <p:tag name="AS_TITLE" val="Aspose.Slides for Java"/>
  <p:tag name="AS_VERSION" val="23.7"/>
</p:tagLst>
</file>

<file path=ppt/theme/theme1.xml><?xml version="1.0" encoding="utf-8"?>
<a:theme xmlns:a="http://schemas.openxmlformats.org/drawingml/2006/main" name="21_BasicWhite">
  <a:themeElements>
    <a:clrScheme name="21_BasicWhite">
      <a:dk1>
        <a:srgbClr val="5E5E5E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173393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6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173393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6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921</Words>
  <Application>Microsoft Office PowerPoint</Application>
  <PresentationFormat>Custom</PresentationFormat>
  <Paragraphs>108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21_BasicWhite</vt:lpstr>
      <vt:lpstr> UKINETS bitesize guidance Approach to MEN1</vt:lpstr>
      <vt:lpstr> UKINETS bitesize guidance Approach to MEN1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UKINETS bitesize guidance Managing a patient through Peptide Receptor Radionuclide Therapy (PRRT)</dc:title>
  <dc:creator>Casey, Ruth</dc:creator>
  <cp:lastModifiedBy>Maia Sissons</cp:lastModifiedBy>
  <cp:revision>29</cp:revision>
  <dcterms:modified xsi:type="dcterms:W3CDTF">2026-06-10T12:56:21Z</dcterms:modified>
</cp:coreProperties>
</file>